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embeddings/oleObject3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4.bin" ContentType="application/vnd.openxmlformats-officedocument.oleObject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0" r:id="rId3"/>
    <p:sldId id="260" r:id="rId4"/>
    <p:sldId id="261" r:id="rId5"/>
    <p:sldId id="262" r:id="rId6"/>
    <p:sldId id="282" r:id="rId7"/>
    <p:sldId id="263" r:id="rId8"/>
    <p:sldId id="266" r:id="rId9"/>
    <p:sldId id="279" r:id="rId10"/>
    <p:sldId id="267" r:id="rId11"/>
    <p:sldId id="257" r:id="rId12"/>
    <p:sldId id="271" r:id="rId13"/>
    <p:sldId id="275" r:id="rId14"/>
    <p:sldId id="268" r:id="rId15"/>
    <p:sldId id="277" r:id="rId16"/>
    <p:sldId id="276" r:id="rId17"/>
    <p:sldId id="278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3" autoAdjust="0"/>
    <p:restoredTop sz="73394" autoAdjust="0"/>
  </p:normalViewPr>
  <p:slideViewPr>
    <p:cSldViewPr snapToGrid="0" snapToObjects="1">
      <p:cViewPr>
        <p:scale>
          <a:sx n="72" d="100"/>
          <a:sy n="72" d="100"/>
        </p:scale>
        <p:origin x="-164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4B069-EDB3-9744-99A0-4826FAE2A32C}" type="datetimeFigureOut">
              <a:rPr lang="en-US" smtClean="0"/>
              <a:t>6/22/17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F5513-4682-A249-8D43-F104A07A2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739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B95E9-BF44-FB4F-98D0-B9D281AB1D41}" type="datetimeFigureOut">
              <a:rPr lang="en-US" smtClean="0"/>
              <a:t>6/22/17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0C6E8-B02A-BA4D-9116-4EDFD65AA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947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0C6E8-B02A-BA4D-9116-4EDFD65AA3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36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0C6E8-B02A-BA4D-9116-4EDFD65AA3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89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0C6E8-B02A-BA4D-9116-4EDFD65AA3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62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0C6E8-B02A-BA4D-9116-4EDFD65AA3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41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0C6E8-B02A-BA4D-9116-4EDFD65AA3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4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0C6E8-B02A-BA4D-9116-4EDFD65AA3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73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0C6E8-B02A-BA4D-9116-4EDFD65AA3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25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0C6E8-B02A-BA4D-9116-4EDFD65AA3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0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0C6E8-B02A-BA4D-9116-4EDFD65AA3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29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0C6E8-B02A-BA4D-9116-4EDFD65AA3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21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0C6E8-B02A-BA4D-9116-4EDFD65AA3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81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0C6E8-B02A-BA4D-9116-4EDFD65AA3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81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0C6E8-B02A-BA4D-9116-4EDFD65AA3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64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5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22,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DD0-7EC5-B34D-A6AD-19FED4C4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0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22,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DD0-7EC5-B34D-A6AD-19FED4C4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22,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DD0-7EC5-B34D-A6AD-19FED4C4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72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-1" y="-17859"/>
            <a:ext cx="9144001" cy="76795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sz="half" idx="1"/>
          </p:nvPr>
        </p:nvSpPr>
        <p:spPr>
          <a:xfrm>
            <a:off x="0" y="3455789"/>
            <a:ext cx="9144000" cy="267890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8902827" y="6567785"/>
            <a:ext cx="259104" cy="2678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9" name="Shape 59"/>
          <p:cNvSpPr/>
          <p:nvPr/>
        </p:nvSpPr>
        <p:spPr>
          <a:xfrm>
            <a:off x="4013770" y="6527165"/>
            <a:ext cx="1382962" cy="3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1800"/>
            </a:lvl1pPr>
          </a:lstStyle>
          <a:p>
            <a:r>
              <a:t>Sanghwa Park</a:t>
            </a:r>
          </a:p>
        </p:txBody>
      </p:sp>
      <p:pic>
        <p:nvPicPr>
          <p:cNvPr id="6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30" y="6459570"/>
            <a:ext cx="2008387" cy="42345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29439911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22,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DD0-7EC5-B34D-A6AD-19FED4C4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8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22,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DD0-7EC5-B34D-A6AD-19FED4C4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5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22,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Park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DD0-7EC5-B34D-A6AD-19FED4C4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1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22,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Park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DD0-7EC5-B34D-A6AD-19FED4C4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57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22,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DD0-7EC5-B34D-A6AD-19FED4C4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11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22,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Park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DD0-7EC5-B34D-A6AD-19FED4C4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0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22,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Park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DD0-7EC5-B34D-A6AD-19FED4C4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82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22,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Park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DD0-7EC5-B34D-A6AD-19FED4C4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2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June 22,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S. Park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29DD0-7EC5-B34D-A6AD-19FED4C4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9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oleObject" Target="../embeddings/oleObject3.bin"/><Relationship Id="rId7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2.em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4932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600" dirty="0" smtClean="0"/>
              <a:t>PREXII/CREX Update: </a:t>
            </a:r>
            <a:br>
              <a:rPr lang="en-US" sz="5600" dirty="0" smtClean="0"/>
            </a:br>
            <a:r>
              <a:rPr lang="en-US" sz="3700" dirty="0" smtClean="0"/>
              <a:t>Neutron Skin Measurements of </a:t>
            </a:r>
            <a:r>
              <a:rPr lang="en-US" sz="3700" baseline="30000" dirty="0" smtClean="0"/>
              <a:t>208</a:t>
            </a:r>
            <a:r>
              <a:rPr lang="en-US" sz="3700" dirty="0" smtClean="0"/>
              <a:t>Pb and </a:t>
            </a:r>
            <a:r>
              <a:rPr lang="en-US" sz="3700" baseline="30000" dirty="0" smtClean="0"/>
              <a:t>48</a:t>
            </a:r>
            <a:r>
              <a:rPr lang="en-US" sz="3700" dirty="0" smtClean="0"/>
              <a:t>Ca through Parity Violation in Electron Scattering</a:t>
            </a:r>
            <a:endParaRPr lang="en-US" sz="3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91036"/>
            <a:ext cx="6400800" cy="921392"/>
          </a:xfrm>
        </p:spPr>
        <p:txBody>
          <a:bodyPr anchor="ctr">
            <a:normAutofit lnSpcReduction="10000"/>
          </a:bodyPr>
          <a:lstStyle/>
          <a:p>
            <a:r>
              <a:rPr lang="en-US" sz="2500" dirty="0" smtClean="0"/>
              <a:t>Sanghwa Park (Stony Brook)</a:t>
            </a:r>
          </a:p>
          <a:p>
            <a:r>
              <a:rPr lang="en-US" sz="2500" dirty="0" smtClean="0"/>
              <a:t>for the PREX/CREX Collaboration</a:t>
            </a:r>
            <a:endParaRPr lang="en-US" sz="25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22,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Park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DD0-7EC5-B34D-A6AD-19FED4C48959}" type="slidenum">
              <a:rPr lang="en-US" smtClean="0"/>
              <a:t>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5709437"/>
            <a:ext cx="718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Contact persons: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PREX: Kent </a:t>
            </a:r>
            <a:r>
              <a:rPr lang="en-US" sz="2000" dirty="0" err="1" smtClean="0">
                <a:solidFill>
                  <a:srgbClr val="0000FF"/>
                </a:solidFill>
              </a:rPr>
              <a:t>Paschke</a:t>
            </a:r>
            <a:r>
              <a:rPr lang="en-US" sz="2000" dirty="0">
                <a:solidFill>
                  <a:srgbClr val="0000FF"/>
                </a:solidFill>
              </a:rPr>
              <a:t>	</a:t>
            </a:r>
            <a:r>
              <a:rPr lang="en-US" sz="2000" dirty="0" smtClean="0">
                <a:solidFill>
                  <a:srgbClr val="0000FF"/>
                </a:solidFill>
              </a:rPr>
              <a:t>	CREX: Seamus Riordan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4" name="Picture 3" descr="stony-brook-university-logo-horizontal-3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819" y="62720"/>
            <a:ext cx="3608832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29702"/>
            <a:ext cx="39878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72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54"/>
    </mc:Choice>
    <mc:Fallback>
      <p:transition xmlns:p14="http://schemas.microsoft.com/office/powerpoint/2010/main" spd="slow" advTm="375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PREXII/CREX </a:t>
            </a:r>
            <a:r>
              <a:rPr lang="en-US" dirty="0"/>
              <a:t>s</a:t>
            </a:r>
            <a:r>
              <a:rPr lang="en-US" dirty="0" smtClean="0"/>
              <a:t>ystematic budget</a:t>
            </a:r>
            <a:endParaRPr lang="en-US" dirty="0"/>
          </a:p>
        </p:txBody>
      </p:sp>
      <p:sp>
        <p:nvSpPr>
          <p:cNvPr id="4" name="Shape 174"/>
          <p:cNvSpPr/>
          <p:nvPr/>
        </p:nvSpPr>
        <p:spPr>
          <a:xfrm>
            <a:off x="3481858" y="998425"/>
            <a:ext cx="2269583" cy="62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57799" marR="57799" defTabSz="1295400">
              <a:defRPr sz="2800">
                <a:solidFill>
                  <a:srgbClr val="001E57"/>
                </a:solidFill>
                <a:uFill>
                  <a:solidFill>
                    <a:srgbClr val="001E57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1700" dirty="0">
                <a:latin typeface="Calibri"/>
                <a:cs typeface="Calibri"/>
              </a:rPr>
              <a:t>PREX-2: 3% stat, 0.06 fm </a:t>
            </a:r>
          </a:p>
          <a:p>
            <a:pPr marL="57799" marR="57799" defTabSz="1295400">
              <a:defRPr sz="2800">
                <a:solidFill>
                  <a:srgbClr val="001E57"/>
                </a:solidFill>
                <a:uFill>
                  <a:solidFill>
                    <a:srgbClr val="001E57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1700" dirty="0">
                <a:latin typeface="Calibri"/>
                <a:cs typeface="Calibri"/>
              </a:rPr>
              <a:t>CREX:  2% stat, 0.02fm</a:t>
            </a:r>
          </a:p>
        </p:txBody>
      </p:sp>
      <p:sp>
        <p:nvSpPr>
          <p:cNvPr id="5" name="Shape 175"/>
          <p:cNvSpPr/>
          <p:nvPr/>
        </p:nvSpPr>
        <p:spPr>
          <a:xfrm>
            <a:off x="3669093" y="1766955"/>
            <a:ext cx="1748407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57799" marR="57799" defTabSz="1295400">
              <a:defRPr sz="2800">
                <a:solidFill>
                  <a:srgbClr val="001E57"/>
                </a:solidFill>
                <a:uFill>
                  <a:solidFill>
                    <a:srgbClr val="001E57"/>
                  </a:solidFill>
                </a:u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sz="1700" dirty="0"/>
              <a:t>PREX-II</a:t>
            </a:r>
          </a:p>
          <a:p>
            <a:pPr marL="57799" marR="57799" defTabSz="1295400">
              <a:defRPr sz="2800">
                <a:solidFill>
                  <a:srgbClr val="001E57"/>
                </a:solidFill>
                <a:uFill>
                  <a:solidFill>
                    <a:srgbClr val="001E57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1700" dirty="0"/>
              <a:t> E=1.1 GeV,  5</a:t>
            </a:r>
            <a:r>
              <a:rPr sz="1700" baseline="31999" dirty="0"/>
              <a:t>o</a:t>
            </a:r>
          </a:p>
          <a:p>
            <a:pPr marL="57799" marR="57799" defTabSz="1295400">
              <a:defRPr sz="2800">
                <a:solidFill>
                  <a:srgbClr val="001E57"/>
                </a:solidFill>
                <a:uFill>
                  <a:solidFill>
                    <a:srgbClr val="001E57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1700" dirty="0"/>
              <a:t>A=0.6 ppm</a:t>
            </a:r>
          </a:p>
          <a:p>
            <a:pPr marL="57799" marR="57799" defTabSz="1295400">
              <a:defRPr sz="2800">
                <a:solidFill>
                  <a:srgbClr val="001E57"/>
                </a:solidFill>
                <a:uFill>
                  <a:solidFill>
                    <a:srgbClr val="001E57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1700" dirty="0"/>
              <a:t>70 μA, 25+10 days</a:t>
            </a:r>
          </a:p>
        </p:txBody>
      </p:sp>
      <p:sp>
        <p:nvSpPr>
          <p:cNvPr id="6" name="Shape 176"/>
          <p:cNvSpPr/>
          <p:nvPr/>
        </p:nvSpPr>
        <p:spPr>
          <a:xfrm>
            <a:off x="6560672" y="1853845"/>
            <a:ext cx="1978550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57799" marR="57799" defTabSz="1295400">
              <a:defRPr sz="2800">
                <a:solidFill>
                  <a:srgbClr val="001E57"/>
                </a:solidFill>
                <a:uFill>
                  <a:solidFill>
                    <a:srgbClr val="001E57"/>
                  </a:solidFill>
                </a:u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sz="1700" dirty="0"/>
              <a:t>CREX</a:t>
            </a:r>
          </a:p>
          <a:p>
            <a:pPr marL="57799" marR="57799" defTabSz="1295400">
              <a:defRPr sz="2800">
                <a:solidFill>
                  <a:srgbClr val="001E57"/>
                </a:solidFill>
                <a:uFill>
                  <a:solidFill>
                    <a:srgbClr val="001E57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1700" dirty="0"/>
              <a:t>E</a:t>
            </a:r>
            <a:r>
              <a:rPr sz="1700" dirty="0" smtClean="0"/>
              <a:t>=</a:t>
            </a:r>
            <a:r>
              <a:rPr lang="en-US" sz="1700" dirty="0" smtClean="0"/>
              <a:t>1.9</a:t>
            </a:r>
            <a:r>
              <a:rPr sz="1700" dirty="0" smtClean="0"/>
              <a:t> </a:t>
            </a:r>
            <a:r>
              <a:rPr sz="1700" dirty="0"/>
              <a:t>GeV, 5</a:t>
            </a:r>
            <a:r>
              <a:rPr sz="1700" baseline="31999" dirty="0"/>
              <a:t>o</a:t>
            </a:r>
          </a:p>
          <a:p>
            <a:pPr marL="57799" marR="57799" defTabSz="1295400">
              <a:defRPr sz="2800">
                <a:solidFill>
                  <a:srgbClr val="001E57"/>
                </a:solidFill>
                <a:uFill>
                  <a:solidFill>
                    <a:srgbClr val="001E57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1700" dirty="0" smtClean="0"/>
              <a:t>A = 2</a:t>
            </a:r>
            <a:r>
              <a:rPr lang="en-US" sz="1700" dirty="0" smtClean="0"/>
              <a:t>.28</a:t>
            </a:r>
            <a:r>
              <a:rPr sz="1700" dirty="0" smtClean="0"/>
              <a:t> ppm</a:t>
            </a:r>
          </a:p>
          <a:p>
            <a:pPr marL="57799" marR="57799" defTabSz="1295400">
              <a:defRPr sz="2800">
                <a:solidFill>
                  <a:srgbClr val="001E57"/>
                </a:solidFill>
                <a:uFill>
                  <a:solidFill>
                    <a:srgbClr val="001E57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1700" dirty="0" smtClean="0"/>
              <a:t>150 </a:t>
            </a:r>
            <a:r>
              <a:rPr sz="1700" dirty="0"/>
              <a:t>μA, 35 + 10 days</a:t>
            </a:r>
          </a:p>
        </p:txBody>
      </p:sp>
      <p:sp>
        <p:nvSpPr>
          <p:cNvPr id="7" name="Shape 180"/>
          <p:cNvSpPr/>
          <p:nvPr/>
        </p:nvSpPr>
        <p:spPr>
          <a:xfrm>
            <a:off x="938809" y="2028566"/>
            <a:ext cx="1370759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57799" marR="57799" defTabSz="1295400">
              <a:defRPr sz="2800">
                <a:solidFill>
                  <a:srgbClr val="001E57"/>
                </a:solidFill>
                <a:uFill>
                  <a:solidFill>
                    <a:srgbClr val="001E57"/>
                  </a:solidFill>
                </a:u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sz="1700" dirty="0"/>
              <a:t>PREX-I</a:t>
            </a:r>
          </a:p>
          <a:p>
            <a:pPr marL="57799" marR="57799" defTabSz="1295400">
              <a:defRPr sz="2800">
                <a:solidFill>
                  <a:srgbClr val="001E57"/>
                </a:solidFill>
                <a:uFill>
                  <a:solidFill>
                    <a:srgbClr val="001E57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1700" dirty="0"/>
              <a:t> E=1.1 GeV, 5</a:t>
            </a:r>
            <a:r>
              <a:rPr sz="1700" baseline="31999" dirty="0"/>
              <a:t>o</a:t>
            </a:r>
          </a:p>
          <a:p>
            <a:pPr marL="57799" marR="57799" defTabSz="1295400">
              <a:defRPr sz="2800">
                <a:solidFill>
                  <a:srgbClr val="001E57"/>
                </a:solidFill>
                <a:uFill>
                  <a:solidFill>
                    <a:srgbClr val="001E57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1700" dirty="0"/>
              <a:t>A=0.6 ppm</a:t>
            </a:r>
          </a:p>
        </p:txBody>
      </p:sp>
      <p:graphicFrame>
        <p:nvGraphicFramePr>
          <p:cNvPr id="8" name="Table 179"/>
          <p:cNvGraphicFramePr/>
          <p:nvPr>
            <p:extLst>
              <p:ext uri="{D42A27DB-BD31-4B8C-83A1-F6EECF244321}">
                <p14:modId xmlns:p14="http://schemas.microsoft.com/office/powerpoint/2010/main" val="2992800708"/>
              </p:ext>
            </p:extLst>
          </p:nvPr>
        </p:nvGraphicFramePr>
        <p:xfrm>
          <a:off x="208971" y="2957837"/>
          <a:ext cx="2795724" cy="2857500"/>
        </p:xfrm>
        <a:graphic>
          <a:graphicData uri="http://schemas.openxmlformats.org/drawingml/2006/table">
            <a:tbl>
              <a:tblPr/>
              <a:tblGrid>
                <a:gridCol w="2037222"/>
                <a:gridCol w="758502"/>
              </a:tblGrid>
              <a:tr h="285750"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Charge Normalization</a:t>
                      </a:r>
                    </a:p>
                  </a:txBody>
                  <a:tcPr marL="35719" marR="35719" marT="35719" marB="35719" anchor="ctr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28575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0.2%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8575">
                      <a:solidFill>
                        <a:srgbClr val="000000"/>
                      </a:solidFill>
                      <a:miter lim="400000"/>
                    </a:lnR>
                    <a:lnT w="28575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Beam Asymmetries</a:t>
                      </a:r>
                    </a:p>
                  </a:txBody>
                  <a:tcPr marL="35719" marR="35719" marT="35719" marB="35719" anchor="ctr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1.1%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857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Detector Non-linearity</a:t>
                      </a:r>
                    </a:p>
                  </a:txBody>
                  <a:tcPr marL="35719" marR="35719" marT="35719" marB="35719" anchor="ctr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1.2%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857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Transverse Asym</a:t>
                      </a:r>
                    </a:p>
                  </a:txBody>
                  <a:tcPr marL="35719" marR="35719" marT="35719" marB="35719" anchor="ctr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0.2%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857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Polarization</a:t>
                      </a:r>
                    </a:p>
                  </a:txBody>
                  <a:tcPr marL="35719" marR="35719" marT="35719" marB="35719" anchor="ctr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1.3%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857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Target Backing</a:t>
                      </a:r>
                    </a:p>
                  </a:txBody>
                  <a:tcPr marL="35719" marR="35719" marT="35719" marB="35719" anchor="ctr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0.4%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857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Inelastic Contribution</a:t>
                      </a:r>
                    </a:p>
                  </a:txBody>
                  <a:tcPr marL="35719" marR="35719" marT="35719" marB="35719" anchor="ctr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&lt;0.1%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857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  <a:defRPr sz="2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400"/>
                        <a:t>Effective Q</a:t>
                      </a:r>
                      <a:r>
                        <a:rPr sz="1400" baseline="31999"/>
                        <a:t>2</a:t>
                      </a:r>
                    </a:p>
                  </a:txBody>
                  <a:tcPr marL="35719" marR="35719" marT="35719" marB="35719" anchor="ctr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0.5%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857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Systematic</a:t>
                      </a:r>
                    </a:p>
                  </a:txBody>
                  <a:tcPr marL="35719" marR="35719" marT="35719" marB="35719" anchor="ctr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 b="1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2.1%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8575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 b="1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Statistical</a:t>
                      </a:r>
                    </a:p>
                  </a:txBody>
                  <a:tcPr marL="35719" marR="35719" marT="35719" marB="35719" anchor="ctr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85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 b="1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9%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857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85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177"/>
          <p:cNvGraphicFramePr/>
          <p:nvPr>
            <p:extLst>
              <p:ext uri="{D42A27DB-BD31-4B8C-83A1-F6EECF244321}">
                <p14:modId xmlns:p14="http://schemas.microsoft.com/office/powerpoint/2010/main" val="1876597258"/>
              </p:ext>
            </p:extLst>
          </p:nvPr>
        </p:nvGraphicFramePr>
        <p:xfrm>
          <a:off x="3173774" y="2957837"/>
          <a:ext cx="2795724" cy="2857500"/>
        </p:xfrm>
        <a:graphic>
          <a:graphicData uri="http://schemas.openxmlformats.org/drawingml/2006/table">
            <a:tbl>
              <a:tblPr/>
              <a:tblGrid>
                <a:gridCol w="2037222"/>
                <a:gridCol w="758502"/>
              </a:tblGrid>
              <a:tr h="285750"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Charge Normalization</a:t>
                      </a:r>
                    </a:p>
                  </a:txBody>
                  <a:tcPr marL="35719" marR="35719" marT="35719" marB="35719" anchor="ctr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28575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0.1%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8575">
                      <a:solidFill>
                        <a:srgbClr val="000000"/>
                      </a:solidFill>
                      <a:miter lim="400000"/>
                    </a:lnR>
                    <a:lnT w="28575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>
                          <a:solidFill>
                            <a:srgbClr val="00905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Beam Asymmetries*</a:t>
                      </a:r>
                    </a:p>
                  </a:txBody>
                  <a:tcPr marL="35719" marR="35719" marT="35719" marB="35719" anchor="ctr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>
                          <a:solidFill>
                            <a:srgbClr val="00905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1.1%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857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>
                          <a:solidFill>
                            <a:srgbClr val="00905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Detector Non-linearity*</a:t>
                      </a:r>
                    </a:p>
                  </a:txBody>
                  <a:tcPr marL="35719" marR="35719" marT="35719" marB="35719" anchor="ctr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>
                          <a:solidFill>
                            <a:srgbClr val="00905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1.0%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857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Transverse Asym</a:t>
                      </a:r>
                    </a:p>
                  </a:txBody>
                  <a:tcPr marL="35719" marR="35719" marT="35719" marB="35719" anchor="ctr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0.2%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857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>
                          <a:solidFill>
                            <a:srgbClr val="00905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Polarization*</a:t>
                      </a:r>
                    </a:p>
                  </a:txBody>
                  <a:tcPr marL="35719" marR="35719" marT="35719" marB="35719" anchor="ctr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>
                          <a:solidFill>
                            <a:srgbClr val="00905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1.1%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857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Target Backing</a:t>
                      </a:r>
                    </a:p>
                  </a:txBody>
                  <a:tcPr marL="35719" marR="35719" marT="35719" marB="35719" anchor="ctr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0.4%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857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Inelastic Contribution</a:t>
                      </a:r>
                    </a:p>
                  </a:txBody>
                  <a:tcPr marL="35719" marR="35719" marT="35719" marB="35719" anchor="ctr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&lt;0.1%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857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  <a:defRPr sz="2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400"/>
                        <a:t>Effective Q</a:t>
                      </a:r>
                      <a:r>
                        <a:rPr sz="1400" baseline="31999"/>
                        <a:t>2</a:t>
                      </a:r>
                    </a:p>
                  </a:txBody>
                  <a:tcPr marL="35719" marR="35719" marT="35719" marB="35719" anchor="ctr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0.4%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857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Systematic</a:t>
                      </a:r>
                    </a:p>
                  </a:txBody>
                  <a:tcPr marL="35719" marR="35719" marT="35719" marB="35719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2%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Statistical</a:t>
                      </a:r>
                    </a:p>
                  </a:txBody>
                  <a:tcPr marL="35719" marR="35719" marT="35719" marB="35719" anchor="ctr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85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 b="1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3%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857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85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e 178"/>
          <p:cNvGraphicFramePr/>
          <p:nvPr>
            <p:extLst>
              <p:ext uri="{D42A27DB-BD31-4B8C-83A1-F6EECF244321}">
                <p14:modId xmlns:p14="http://schemas.microsoft.com/office/powerpoint/2010/main" val="1851604521"/>
              </p:ext>
            </p:extLst>
          </p:nvPr>
        </p:nvGraphicFramePr>
        <p:xfrm>
          <a:off x="6148624" y="2960886"/>
          <a:ext cx="2786404" cy="2857500"/>
        </p:xfrm>
        <a:graphic>
          <a:graphicData uri="http://schemas.openxmlformats.org/drawingml/2006/table">
            <a:tbl>
              <a:tblPr/>
              <a:tblGrid>
                <a:gridCol w="2030431"/>
                <a:gridCol w="755973"/>
              </a:tblGrid>
              <a:tr h="285750"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Charge Normalization</a:t>
                      </a:r>
                    </a:p>
                  </a:txBody>
                  <a:tcPr marL="35719" marR="35719" marT="35719" marB="35719" anchor="ctr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28575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0.1%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8575">
                      <a:solidFill>
                        <a:srgbClr val="000000"/>
                      </a:solidFill>
                      <a:miter lim="400000"/>
                    </a:lnR>
                    <a:lnT w="28575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Beam Asymmetries</a:t>
                      </a:r>
                    </a:p>
                  </a:txBody>
                  <a:tcPr marL="35719" marR="35719" marT="35719" marB="35719" anchor="ctr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0.3%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857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Detector Non-linearity</a:t>
                      </a:r>
                    </a:p>
                  </a:txBody>
                  <a:tcPr marL="35719" marR="35719" marT="35719" marB="35719" anchor="ctr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0.3%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857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Transverse Asym</a:t>
                      </a:r>
                    </a:p>
                  </a:txBody>
                  <a:tcPr marL="35719" marR="35719" marT="35719" marB="35719" anchor="ctr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0.1%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857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Polarization</a:t>
                      </a:r>
                    </a:p>
                  </a:txBody>
                  <a:tcPr marL="35719" marR="35719" marT="35719" marB="35719" anchor="ctr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0.8%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857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Target Contamination</a:t>
                      </a:r>
                    </a:p>
                  </a:txBody>
                  <a:tcPr marL="35719" marR="35719" marT="35719" marB="35719" anchor="ctr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0.2%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857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Inelastic Contribution</a:t>
                      </a:r>
                    </a:p>
                  </a:txBody>
                  <a:tcPr marL="35719" marR="35719" marT="35719" marB="35719" anchor="ctr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0.2%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857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  <a:defRPr sz="2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400"/>
                        <a:t>Effective Q</a:t>
                      </a:r>
                      <a:r>
                        <a:rPr sz="1400" baseline="31999"/>
                        <a:t>2</a:t>
                      </a:r>
                    </a:p>
                  </a:txBody>
                  <a:tcPr marL="35719" marR="35719" marT="35719" marB="35719" anchor="ctr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0.8%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857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Systematic</a:t>
                      </a:r>
                    </a:p>
                  </a:txBody>
                  <a:tcPr marL="35719" marR="35719" marT="35719" marB="35719" anchor="ctr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1.2%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8575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 b="1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Statistical</a:t>
                      </a:r>
                    </a:p>
                  </a:txBody>
                  <a:tcPr marL="35719" marR="35719" marT="35719" marB="35719" anchor="ctr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85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799" defTabSz="1295400">
                        <a:spcBef>
                          <a:spcPts val="1100"/>
                        </a:spcBef>
                        <a:tabLst>
                          <a:tab pos="800100" algn="l"/>
                        </a:tabLst>
                      </a:pPr>
                      <a:r>
                        <a:rPr sz="1400" b="1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2%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857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857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04587" y="1968802"/>
            <a:ext cx="3004695" cy="39180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hape 181"/>
          <p:cNvSpPr/>
          <p:nvPr/>
        </p:nvSpPr>
        <p:spPr>
          <a:xfrm>
            <a:off x="3378703" y="5813405"/>
            <a:ext cx="2590795" cy="76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marL="57799" marR="57799" defTabSz="1295400">
              <a:defRPr sz="2200">
                <a:solidFill>
                  <a:srgbClr val="009051"/>
                </a:solidFill>
                <a:uFill>
                  <a:solidFill>
                    <a:srgbClr val="001E57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sz="1500" dirty="0"/>
              <a:t>*Experience suggests that leading systematic errors can be improved beyond proposal</a:t>
            </a:r>
          </a:p>
        </p:txBody>
      </p:sp>
      <p:sp>
        <p:nvSpPr>
          <p:cNvPr id="14" name="Shape 183"/>
          <p:cNvSpPr/>
          <p:nvPr/>
        </p:nvSpPr>
        <p:spPr>
          <a:xfrm>
            <a:off x="1191213" y="5861978"/>
            <a:ext cx="877634" cy="33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marL="57799" marR="57799" algn="l" defTabSz="1295400">
              <a:defRPr sz="2800">
                <a:solidFill>
                  <a:srgbClr val="FF2600"/>
                </a:solidFill>
                <a:uFill>
                  <a:solidFill>
                    <a:srgbClr val="001E57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sz="1700" dirty="0"/>
              <a:t>Achieved</a:t>
            </a:r>
          </a:p>
        </p:txBody>
      </p:sp>
      <p:sp>
        <p:nvSpPr>
          <p:cNvPr id="15" name="Shape 184"/>
          <p:cNvSpPr/>
          <p:nvPr/>
        </p:nvSpPr>
        <p:spPr>
          <a:xfrm>
            <a:off x="6263243" y="5813405"/>
            <a:ext cx="2806497" cy="995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marL="201367" marR="40638" indent="-160729" defTabSz="910796">
              <a:buSzPct val="80000"/>
              <a:buChar char="•"/>
              <a:defRPr sz="2200">
                <a:solidFill>
                  <a:srgbClr val="009051"/>
                </a:solidFill>
                <a:uFill>
                  <a:solidFill>
                    <a:srgbClr val="001E57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1500"/>
              <a:t>CREX more sensitive to Q</a:t>
            </a:r>
            <a:r>
              <a:rPr sz="1500" baseline="31999"/>
              <a:t>2</a:t>
            </a:r>
            <a:r>
              <a:rPr sz="1500"/>
              <a:t> uncertainty than PREX</a:t>
            </a:r>
          </a:p>
          <a:p>
            <a:pPr marL="201367" marR="40638" indent="-160729" defTabSz="910796">
              <a:buSzPct val="80000"/>
              <a:buChar char="•"/>
              <a:defRPr sz="2200">
                <a:solidFill>
                  <a:srgbClr val="009051"/>
                </a:solidFill>
                <a:uFill>
                  <a:solidFill>
                    <a:srgbClr val="001E57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1500"/>
              <a:t>Rate, absolute precision is similar to HAPPEX-II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22, 2017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Park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DD0-7EC5-B34D-A6AD-19FED4C489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3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525"/>
    </mc:Choice>
    <mc:Fallback>
      <p:transition xmlns:p14="http://schemas.microsoft.com/office/powerpoint/2010/main" spd="slow" advTm="4552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6603"/>
            <a:ext cx="8229600" cy="90942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Simple polarized electron scattering experiment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99461" y="2062414"/>
            <a:ext cx="4234334" cy="213031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" name="Group 135"/>
          <p:cNvGrpSpPr/>
          <p:nvPr/>
        </p:nvGrpSpPr>
        <p:grpSpPr>
          <a:xfrm>
            <a:off x="977421" y="2075356"/>
            <a:ext cx="3322040" cy="2117375"/>
            <a:chOff x="0" y="0"/>
            <a:chExt cx="5492470" cy="3234416"/>
          </a:xfrm>
        </p:grpSpPr>
        <p:pic>
          <p:nvPicPr>
            <p:cNvPr id="6" name="image.png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355764" cy="27482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" name="Shape 134"/>
            <p:cNvSpPr/>
            <p:nvPr/>
          </p:nvSpPr>
          <p:spPr>
            <a:xfrm>
              <a:off x="1832489" y="2560310"/>
              <a:ext cx="3659982" cy="674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marL="40639" marR="40639" algn="l" defTabSz="914400">
                <a:buClr>
                  <a:srgbClr val="DA3E00"/>
                </a:buClr>
                <a:buFont typeface="Times"/>
                <a:defRPr sz="1900" b="1">
                  <a:solidFill>
                    <a:srgbClr val="DA3E00"/>
                  </a:solidFill>
                  <a:uFill>
                    <a:solidFill>
                      <a:srgbClr val="DA3E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r>
                <a:t>unpolarized target</a:t>
              </a:r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4392295"/>
            <a:ext cx="8229600" cy="18658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Scattering is mediated by </a:t>
            </a:r>
            <a:r>
              <a:rPr lang="en-US" dirty="0" err="1" smtClean="0"/>
              <a:t>γ</a:t>
            </a:r>
            <a:r>
              <a:rPr lang="en-US" dirty="0" smtClean="0"/>
              <a:t> and Z</a:t>
            </a:r>
            <a:r>
              <a:rPr lang="en-US" baseline="30000" dirty="0" smtClean="0"/>
              <a:t>0</a:t>
            </a:r>
          </a:p>
          <a:p>
            <a:endParaRPr lang="en-US" baseline="30000" dirty="0" smtClean="0"/>
          </a:p>
          <a:p>
            <a:r>
              <a:rPr lang="en-US" dirty="0" smtClean="0"/>
              <a:t>Use HRS arms to select the elastics scattering events and detect scattered electrons using quartz detectors</a:t>
            </a:r>
          </a:p>
          <a:p>
            <a:r>
              <a:rPr lang="en-US" dirty="0" smtClean="0"/>
              <a:t>Analog integration of everything that hits the detector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007412" y="2047473"/>
            <a:ext cx="1526383" cy="95570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22, 2017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Park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DD0-7EC5-B34D-A6AD-19FED4C489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41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35"/>
    </mc:Choice>
    <mc:Fallback>
      <p:transition xmlns:p14="http://schemas.microsoft.com/office/powerpoint/2010/main" spd="slow" advTm="363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97" y="4232075"/>
            <a:ext cx="4951506" cy="2446631"/>
          </a:xfrm>
        </p:spPr>
        <p:txBody>
          <a:bodyPr>
            <a:noAutofit/>
          </a:bodyPr>
          <a:lstStyle/>
          <a:p>
            <a:r>
              <a:rPr lang="en-US" sz="2000" dirty="0" smtClean="0"/>
              <a:t>Quartz detectors used as integrating detectors</a:t>
            </a:r>
          </a:p>
          <a:p>
            <a:r>
              <a:rPr lang="en-US" sz="2000" dirty="0" smtClean="0"/>
              <a:t>New quartz detector design for PREX-II/CREX: significant improvement of the resolution</a:t>
            </a:r>
          </a:p>
          <a:p>
            <a:r>
              <a:rPr lang="en-US" sz="2000" dirty="0" smtClean="0"/>
              <a:t>GEMs for tracking runs (Q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measurement)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351" y="1729466"/>
            <a:ext cx="2345767" cy="2188831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97" y="1851238"/>
            <a:ext cx="4387339" cy="21735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077885" y="1643529"/>
            <a:ext cx="1703294" cy="1180353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5800" y="2566991"/>
            <a:ext cx="2016158" cy="14578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4467413" y="2315882"/>
            <a:ext cx="672352" cy="50800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525841" y="4817296"/>
            <a:ext cx="2752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PREX-I: RMS/Mean ~ 50%</a:t>
            </a:r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525841" y="4052781"/>
            <a:ext cx="3526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PREX-II quartz detector:</a:t>
            </a:r>
          </a:p>
          <a:p>
            <a:r>
              <a:rPr lang="en-US" dirty="0" smtClean="0"/>
              <a:t>Tested at Mainz</a:t>
            </a:r>
            <a:r>
              <a:rPr lang="en-US" dirty="0"/>
              <a:t>: RMS/Mean ~ 19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22, 2017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Park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DD0-7EC5-B34D-A6AD-19FED4C489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30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8"/>
    </mc:Choice>
    <mc:Fallback>
      <p:transition xmlns:p14="http://schemas.microsoft.com/office/powerpoint/2010/main" spd="slow" advTm="93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Experimental design has been frozen</a:t>
            </a:r>
          </a:p>
          <a:p>
            <a:pPr lvl="1"/>
            <a:r>
              <a:rPr lang="en-US" dirty="0" smtClean="0"/>
              <a:t>Single scattering position for </a:t>
            </a:r>
            <a:r>
              <a:rPr lang="en-US" baseline="30000" dirty="0" smtClean="0"/>
              <a:t>48</a:t>
            </a:r>
            <a:r>
              <a:rPr lang="en-US" dirty="0" smtClean="0"/>
              <a:t>Ca and </a:t>
            </a:r>
            <a:r>
              <a:rPr lang="en-US" baseline="30000" dirty="0" smtClean="0"/>
              <a:t>208</a:t>
            </a:r>
            <a:r>
              <a:rPr lang="en-US" dirty="0" smtClean="0"/>
              <a:t>Pb (5 degree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Updated septum magnet </a:t>
            </a:r>
            <a:r>
              <a:rPr lang="en-US" dirty="0" smtClean="0"/>
              <a:t>requirements</a:t>
            </a:r>
            <a:endParaRPr lang="en-US" dirty="0" smtClean="0"/>
          </a:p>
          <a:p>
            <a:pPr lvl="1"/>
            <a:r>
              <a:rPr lang="en-US" dirty="0" smtClean="0"/>
              <a:t>Updated shielding to protect hall electronics and minimize the boundary dose</a:t>
            </a:r>
          </a:p>
          <a:p>
            <a:r>
              <a:rPr lang="en-US" dirty="0" smtClean="0"/>
              <a:t>Passed </a:t>
            </a:r>
            <a:r>
              <a:rPr lang="en-US" dirty="0" smtClean="0"/>
              <a:t>the Experimental Readiness Review (ERR)</a:t>
            </a:r>
          </a:p>
          <a:p>
            <a:r>
              <a:rPr lang="en-US" dirty="0" smtClean="0"/>
              <a:t>Will make a beam request next month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22,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DD0-7EC5-B34D-A6AD-19FED4C489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64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37"/>
    </mc:Choice>
    <mc:Fallback>
      <p:transition xmlns:p14="http://schemas.microsoft.com/office/powerpoint/2010/main" spd="slow" advTm="243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Scattering chamber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65" y="4689981"/>
            <a:ext cx="8451635" cy="20409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Single scattering position: 5 degrees</a:t>
            </a:r>
          </a:p>
          <a:p>
            <a:pPr lvl="1"/>
            <a:r>
              <a:rPr lang="en-US" sz="2000" dirty="0" smtClean="0"/>
              <a:t>PREX remains the same, CREX 4 </a:t>
            </a:r>
            <a:r>
              <a:rPr lang="en-US" sz="2000" dirty="0" smtClean="0">
                <a:sym typeface="Wingdings"/>
              </a:rPr>
              <a:t> 5 degrees</a:t>
            </a:r>
            <a:endParaRPr lang="en-US" sz="2000" dirty="0" smtClean="0"/>
          </a:p>
          <a:p>
            <a:r>
              <a:rPr lang="en-US" sz="2400" dirty="0" smtClean="0"/>
              <a:t>simplified design, construction and installation (cost reduction)</a:t>
            </a:r>
          </a:p>
          <a:p>
            <a:r>
              <a:rPr lang="en-US" sz="2400" dirty="0" smtClean="0"/>
              <a:t>FOM is about the same for for CREX, but easier measurement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356" y="1417638"/>
            <a:ext cx="4046444" cy="32723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40356" y="1441549"/>
            <a:ext cx="2868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design by </a:t>
            </a:r>
            <a:r>
              <a:rPr lang="en-US" dirty="0" err="1" smtClean="0"/>
              <a:t>Silviu</a:t>
            </a:r>
            <a:r>
              <a:rPr lang="en-US" dirty="0" smtClean="0"/>
              <a:t> </a:t>
            </a:r>
            <a:r>
              <a:rPr lang="en-US" dirty="0" err="1" smtClean="0"/>
              <a:t>Covrig</a:t>
            </a:r>
            <a:r>
              <a:rPr lang="en-US" dirty="0" smtClean="0"/>
              <a:t> </a:t>
            </a:r>
            <a:r>
              <a:rPr lang="en-US" dirty="0" err="1" smtClean="0"/>
              <a:t>Dusa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12000" y="3481295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cryogenic arm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50635" y="2124636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optics arm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75" y="1399424"/>
            <a:ext cx="3722594" cy="33054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780118" y="3805803"/>
            <a:ext cx="672351" cy="928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22, 2017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Park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DD0-7EC5-B34D-A6AD-19FED4C489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44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126"/>
    </mc:Choice>
    <mc:Fallback>
      <p:transition xmlns:p14="http://schemas.microsoft.com/office/powerpoint/2010/main" spd="slow" advTm="4712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Septum magnet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64791" cy="331544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5 degree </a:t>
            </a:r>
            <a:r>
              <a:rPr lang="en-US" baseline="30000" dirty="0" smtClean="0"/>
              <a:t>48</a:t>
            </a:r>
            <a:r>
              <a:rPr lang="en-US" dirty="0" smtClean="0"/>
              <a:t>Ca position </a:t>
            </a:r>
            <a:r>
              <a:rPr lang="en-US" dirty="0" smtClean="0">
                <a:solidFill>
                  <a:srgbClr val="0000FF"/>
                </a:solidFill>
              </a:rPr>
              <a:t>decreases requirements on the septum </a:t>
            </a:r>
            <a:r>
              <a:rPr lang="en-US" dirty="0" smtClean="0"/>
              <a:t>(current, cooling)</a:t>
            </a:r>
          </a:p>
          <a:p>
            <a:r>
              <a:rPr lang="en-US" dirty="0" smtClean="0"/>
              <a:t>Current calculation puts </a:t>
            </a:r>
            <a:r>
              <a:rPr lang="en-US" dirty="0" smtClean="0">
                <a:solidFill>
                  <a:srgbClr val="008000"/>
                </a:solidFill>
              </a:rPr>
              <a:t>CREX running of the septum below g2p requirement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991" y="1417638"/>
            <a:ext cx="3464809" cy="33886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991" y="4806297"/>
            <a:ext cx="6858000" cy="1651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22, 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Park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DD0-7EC5-B34D-A6AD-19FED4C489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72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189"/>
    </mc:Choice>
    <mc:Fallback>
      <p:transition xmlns:p14="http://schemas.microsoft.com/office/powerpoint/2010/main" spd="slow" advTm="4618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3765" y="3576467"/>
            <a:ext cx="6185647" cy="311717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Shielding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17638"/>
            <a:ext cx="3818075" cy="27745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648" y="806823"/>
            <a:ext cx="1673411" cy="153894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91232" y="1558758"/>
            <a:ext cx="443753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300" dirty="0" smtClean="0">
                <a:solidFill>
                  <a:srgbClr val="0000FF"/>
                </a:solidFill>
              </a:rPr>
              <a:t>Shielding optimized to reduce radiation dose inside the hall</a:t>
            </a:r>
          </a:p>
          <a:p>
            <a:pPr marL="285750" indent="-285750">
              <a:buFont typeface="Arial"/>
              <a:buChar char="•"/>
            </a:pPr>
            <a:r>
              <a:rPr lang="en-US" sz="2300" dirty="0" smtClean="0"/>
              <a:t>collimator region surrounded by HDPE </a:t>
            </a:r>
          </a:p>
          <a:p>
            <a:pPr marL="285750" indent="-285750">
              <a:buFont typeface="Arial"/>
              <a:buChar char="•"/>
            </a:pPr>
            <a:endParaRPr lang="en-US" sz="2300" dirty="0"/>
          </a:p>
        </p:txBody>
      </p:sp>
      <p:sp>
        <p:nvSpPr>
          <p:cNvPr id="8" name="TextBox 7"/>
          <p:cNvSpPr txBox="1"/>
          <p:nvPr/>
        </p:nvSpPr>
        <p:spPr>
          <a:xfrm>
            <a:off x="392953" y="4482353"/>
            <a:ext cx="26804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Approximately 4 tons of concrete will be placed over the target and collimator region to minimize boundary dose</a:t>
            </a:r>
            <a:endParaRPr lang="en-US" sz="20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22, 2017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Park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DD0-7EC5-B34D-A6AD-19FED4C489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08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814"/>
    </mc:Choice>
    <mc:Fallback>
      <p:transition xmlns:p14="http://schemas.microsoft.com/office/powerpoint/2010/main" spd="slow" advTm="8581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6-21 at 5.16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720" y="1334167"/>
            <a:ext cx="4878819" cy="29306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193"/>
            <a:ext cx="8229600" cy="1143000"/>
          </a:xfrm>
        </p:spPr>
        <p:txBody>
          <a:bodyPr/>
          <a:lstStyle/>
          <a:p>
            <a:r>
              <a:rPr lang="en-US" dirty="0" smtClean="0"/>
              <a:t>Fringe fields</a:t>
            </a:r>
            <a:endParaRPr lang="en-US" dirty="0"/>
          </a:p>
        </p:txBody>
      </p:sp>
      <p:sp>
        <p:nvSpPr>
          <p:cNvPr id="7" name="Shape 245"/>
          <p:cNvSpPr/>
          <p:nvPr/>
        </p:nvSpPr>
        <p:spPr>
          <a:xfrm>
            <a:off x="4340974" y="1228971"/>
            <a:ext cx="138455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CREX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3952" y="4529666"/>
            <a:ext cx="822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>
                <a:solidFill>
                  <a:srgbClr val="0000FF"/>
                </a:solidFill>
              </a:rPr>
              <a:t>Q1 fringe field is much less of a concern than we presented at the ERR 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Realistic estimates with a full TOSCA model indicates radiation will increase by at most ~10% by leaving the Q1 region unshielded</a:t>
            </a:r>
            <a:endParaRPr lang="en-US" sz="2200" dirty="0"/>
          </a:p>
          <a:p>
            <a:pPr lvl="1"/>
            <a:r>
              <a:rPr lang="en-US" sz="2200" dirty="0" smtClean="0">
                <a:sym typeface="Wingdings"/>
              </a:rPr>
              <a:t> </a:t>
            </a:r>
            <a:r>
              <a:rPr lang="en-US" sz="2200" dirty="0" smtClean="0"/>
              <a:t>There </a:t>
            </a:r>
            <a:r>
              <a:rPr lang="en-US" sz="2200" dirty="0"/>
              <a:t>are shielding options for that region that will be easy to </a:t>
            </a:r>
            <a:r>
              <a:rPr lang="en-US" sz="2200" dirty="0" smtClean="0"/>
              <a:t>implement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22, 2017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Park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DD0-7EC5-B34D-A6AD-19FED4C48959}" type="slidenum">
              <a:rPr lang="en-US" smtClean="0"/>
              <a:t>17</a:t>
            </a:fld>
            <a:endParaRPr lang="en-US"/>
          </a:p>
        </p:txBody>
      </p:sp>
      <p:sp>
        <p:nvSpPr>
          <p:cNvPr id="13" name="Shape 245"/>
          <p:cNvSpPr/>
          <p:nvPr/>
        </p:nvSpPr>
        <p:spPr>
          <a:xfrm>
            <a:off x="6870879" y="1371501"/>
            <a:ext cx="743793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P</a:t>
            </a:r>
            <a:r>
              <a:rPr dirty="0" smtClean="0"/>
              <a:t>REX</a:t>
            </a:r>
            <a:endParaRPr dirty="0"/>
          </a:p>
        </p:txBody>
      </p:sp>
      <p:pic>
        <p:nvPicPr>
          <p:cNvPr id="9" name="Picture 8" descr="Screen Shot 2017-05-25 at 2.43.1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69" y="1439541"/>
            <a:ext cx="3680922" cy="267391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50829" y="2313406"/>
            <a:ext cx="1038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Septum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20741" y="3418385"/>
            <a:ext cx="1038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15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001"/>
    </mc:Choice>
    <mc:Fallback>
      <p:transition xmlns:p14="http://schemas.microsoft.com/office/powerpoint/2010/main" spd="slow" advTm="5900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721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collaboration has completed the key items needed to be considered for beam scheduling</a:t>
            </a:r>
          </a:p>
          <a:p>
            <a:pPr lvl="1"/>
            <a:r>
              <a:rPr lang="en-US" dirty="0" smtClean="0"/>
              <a:t>Documentation is being finalized so that we can be ready when the beam schedule request call comes out</a:t>
            </a:r>
          </a:p>
          <a:p>
            <a:r>
              <a:rPr lang="en-US" dirty="0" smtClean="0"/>
              <a:t>Design has been frozen and new components are being built</a:t>
            </a:r>
          </a:p>
          <a:p>
            <a:r>
              <a:rPr lang="en-US" dirty="0" smtClean="0"/>
              <a:t>Fringe fields are being thoroughly modeled using TOSCA</a:t>
            </a:r>
          </a:p>
          <a:p>
            <a:r>
              <a:rPr lang="en-US" dirty="0" smtClean="0"/>
              <a:t>On track to be ready latter half of 2018!</a:t>
            </a:r>
          </a:p>
          <a:p>
            <a:endParaRPr lang="en-US" dirty="0"/>
          </a:p>
        </p:txBody>
      </p:sp>
      <p:pic>
        <p:nvPicPr>
          <p:cNvPr id="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000" y="0"/>
            <a:ext cx="2067809" cy="1642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93648" y="0"/>
            <a:ext cx="1593152" cy="175721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22, 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Park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DD0-7EC5-B34D-A6AD-19FED4C489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62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xmlns:p14="http://schemas.microsoft.com/office/powerpoint/2010/main" spd="slow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grpSp>
        <p:nvGrpSpPr>
          <p:cNvPr id="4" name="Group 135"/>
          <p:cNvGrpSpPr/>
          <p:nvPr/>
        </p:nvGrpSpPr>
        <p:grpSpPr>
          <a:xfrm>
            <a:off x="618578" y="1733176"/>
            <a:ext cx="3248211" cy="2090271"/>
            <a:chOff x="0" y="0"/>
            <a:chExt cx="5492470" cy="3234416"/>
          </a:xfrm>
        </p:grpSpPr>
        <p:pic>
          <p:nvPicPr>
            <p:cNvPr id="5" name="image.png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355764" cy="27482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" name="Shape 134"/>
            <p:cNvSpPr/>
            <p:nvPr/>
          </p:nvSpPr>
          <p:spPr>
            <a:xfrm>
              <a:off x="1832489" y="2560310"/>
              <a:ext cx="3659982" cy="674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marL="40639" marR="40639" algn="l" defTabSz="914400">
                <a:buClr>
                  <a:srgbClr val="DA3E00"/>
                </a:buClr>
                <a:buFont typeface="Times"/>
                <a:defRPr sz="1900" b="1">
                  <a:solidFill>
                    <a:srgbClr val="DA3E00"/>
                  </a:solidFill>
                  <a:uFill>
                    <a:solidFill>
                      <a:srgbClr val="DA3E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r>
                <a:rPr dirty="0"/>
                <a:t>unpolarized </a:t>
              </a:r>
              <a:r>
                <a:rPr dirty="0" smtClean="0"/>
                <a:t>target</a:t>
              </a:r>
              <a:endParaRPr dirty="0"/>
            </a:p>
          </p:txBody>
        </p:sp>
      </p:grpSp>
      <p:graphicFrame>
        <p:nvGraphicFramePr>
          <p:cNvPr id="7" name="Content Placeholder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2662231"/>
              </p:ext>
            </p:extLst>
          </p:nvPr>
        </p:nvGraphicFramePr>
        <p:xfrm>
          <a:off x="5377697" y="3121663"/>
          <a:ext cx="1837995" cy="844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2" name="Equation" r:id="rId5" imgW="939800" imgH="431800" progId="Equation.3">
                  <p:embed/>
                </p:oleObj>
              </mc:Choice>
              <mc:Fallback>
                <p:oleObj name="Equation" r:id="rId5" imgW="9398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77697" y="3121663"/>
                        <a:ext cx="1837995" cy="844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05410" y="1733176"/>
            <a:ext cx="528917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Parity violating cross section asymmetry for longitudinally polarized electron - nucleus scattering</a:t>
            </a:r>
          </a:p>
          <a:p>
            <a:endParaRPr lang="en-US" sz="2500" dirty="0"/>
          </a:p>
          <a:p>
            <a:endParaRPr lang="en-US" sz="2500" dirty="0"/>
          </a:p>
          <a:p>
            <a:endParaRPr lang="en-US" sz="2500" dirty="0" smtClean="0"/>
          </a:p>
          <a:p>
            <a:r>
              <a:rPr lang="en-US" sz="2500" dirty="0" smtClean="0"/>
              <a:t>The asymmetry is proportional to the weak charge over the electromagnetic charge</a:t>
            </a:r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endParaRPr lang="en-US" sz="2500" dirty="0" smtClean="0"/>
          </a:p>
        </p:txBody>
      </p:sp>
      <p:grpSp>
        <p:nvGrpSpPr>
          <p:cNvPr id="9" name="Group 149"/>
          <p:cNvGrpSpPr/>
          <p:nvPr/>
        </p:nvGrpSpPr>
        <p:grpSpPr>
          <a:xfrm>
            <a:off x="618578" y="4592513"/>
            <a:ext cx="4089524" cy="1155453"/>
            <a:chOff x="0" y="84646"/>
            <a:chExt cx="4208849" cy="1155451"/>
          </a:xfrm>
        </p:grpSpPr>
        <p:sp>
          <p:nvSpPr>
            <p:cNvPr id="10" name="Shape 147"/>
            <p:cNvSpPr/>
            <p:nvPr/>
          </p:nvSpPr>
          <p:spPr>
            <a:xfrm>
              <a:off x="0" y="84646"/>
              <a:ext cx="2619505" cy="4873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marL="57799" marR="57799" lvl="0" indent="0" algn="l" defTabSz="1295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400" b="1">
                  <a:solidFill>
                    <a:srgbClr val="001E57"/>
                  </a:solidFill>
                  <a:uFill>
                    <a:solidFill>
                      <a:srgbClr val="001E57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kumimoji="0" sz="2500" b="1" i="0" u="none" strike="noStrike" kern="0" cap="none" spc="0" normalizeH="0" baseline="0" noProof="0" dirty="0">
                  <a:ln>
                    <a:noFill/>
                  </a:ln>
                  <a:solidFill>
                    <a:srgbClr val="001E57"/>
                  </a:solidFill>
                  <a:effectLst/>
                  <a:uLnTx/>
                  <a:uFill>
                    <a:solidFill>
                      <a:srgbClr val="001E57"/>
                    </a:solidFill>
                  </a:uFill>
                  <a:latin typeface="Times"/>
                  <a:ea typeface="Times"/>
                  <a:cs typeface="Times"/>
                  <a:sym typeface="Times"/>
                </a:rPr>
                <a:t>σ </a:t>
              </a:r>
              <a:r>
                <a:rPr kumimoji="0" sz="2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>
                    <a:solidFill>
                      <a:srgbClr val="001E57"/>
                    </a:solidFill>
                  </a:uFill>
                  <a:latin typeface="Times"/>
                  <a:ea typeface="Times"/>
                  <a:cs typeface="Times"/>
                  <a:sym typeface="Times"/>
                </a:rPr>
                <a:t>∝</a:t>
              </a:r>
              <a:r>
                <a:rPr kumimoji="0" sz="25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>
                    <a:solidFill>
                      <a:srgbClr val="001E57"/>
                    </a:solidFill>
                  </a:uFill>
                  <a:latin typeface="Times"/>
                  <a:ea typeface="Times"/>
                  <a:cs typeface="Times"/>
                  <a:sym typeface="Times"/>
                </a:rPr>
                <a:t> </a:t>
              </a:r>
              <a:r>
                <a:rPr kumimoji="0" sz="25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>
                    <a:solidFill>
                      <a:srgbClr val="001E57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rPr>
                <a:t>|</a:t>
              </a:r>
              <a:r>
                <a:rPr kumimoji="0" sz="25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>
                    <a:solidFill>
                      <a:srgbClr val="001E57"/>
                    </a:solidFill>
                  </a:uFill>
                  <a:latin typeface="Times"/>
                  <a:ea typeface="Times"/>
                  <a:cs typeface="Times"/>
                  <a:sym typeface="Times"/>
                </a:rPr>
                <a:t>M</a:t>
              </a:r>
              <a:r>
                <a:rPr kumimoji="0" sz="2500" b="1" i="0" u="none" strike="noStrike" kern="0" cap="none" spc="0" normalizeH="0" baseline="-5999" noProof="0" dirty="0">
                  <a:ln>
                    <a:noFill/>
                  </a:ln>
                  <a:solidFill>
                    <a:srgbClr val="00882B"/>
                  </a:solidFill>
                  <a:effectLst/>
                  <a:uLnTx/>
                  <a:uFill>
                    <a:solidFill>
                      <a:srgbClr val="001E57"/>
                    </a:solidFill>
                  </a:uFill>
                  <a:latin typeface="Times"/>
                  <a:ea typeface="Times"/>
                  <a:cs typeface="Times"/>
                  <a:sym typeface="Times"/>
                </a:rPr>
                <a:t>γ</a:t>
              </a:r>
              <a:r>
                <a:rPr kumimoji="0" sz="25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>
                    <a:solidFill>
                      <a:srgbClr val="001E57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rPr>
                <a:t> + </a:t>
              </a:r>
              <a:r>
                <a:rPr kumimoji="0" sz="25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>
                    <a:solidFill>
                      <a:srgbClr val="001E57"/>
                    </a:solidFill>
                  </a:uFill>
                  <a:latin typeface="Times"/>
                  <a:ea typeface="Times"/>
                  <a:cs typeface="Times"/>
                  <a:sym typeface="Times"/>
                </a:rPr>
                <a:t>M</a:t>
              </a:r>
              <a:r>
                <a:rPr kumimoji="0" sz="2500" b="1" i="0" u="none" strike="noStrike" kern="0" cap="none" spc="0" normalizeH="0" baseline="-5999" noProof="0" dirty="0">
                  <a:ln>
                    <a:noFill/>
                  </a:ln>
                  <a:solidFill>
                    <a:srgbClr val="00882B"/>
                  </a:solidFill>
                  <a:effectLst/>
                  <a:uLnTx/>
                  <a:uFill>
                    <a:solidFill>
                      <a:srgbClr val="001E57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rPr>
                <a:t>weak</a:t>
              </a:r>
              <a:r>
                <a:rPr kumimoji="0" sz="25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>
                    <a:solidFill>
                      <a:srgbClr val="001E57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rPr>
                <a:t>|</a:t>
              </a:r>
              <a:r>
                <a:rPr kumimoji="0" sz="2500" b="1" i="0" u="none" strike="noStrike" kern="0" cap="none" spc="0" normalizeH="0" baseline="31999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>
                    <a:solidFill>
                      <a:srgbClr val="001E57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rPr>
                <a:t>2</a:t>
              </a:r>
              <a:r>
                <a:rPr kumimoji="0" sz="25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>
                    <a:solidFill>
                      <a:srgbClr val="001E57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rPr>
                <a:t> </a:t>
              </a:r>
            </a:p>
          </p:txBody>
        </p:sp>
        <p:sp>
          <p:nvSpPr>
            <p:cNvPr id="11" name="Shape 148"/>
            <p:cNvSpPr/>
            <p:nvPr/>
          </p:nvSpPr>
          <p:spPr>
            <a:xfrm>
              <a:off x="357274" y="752785"/>
              <a:ext cx="3851575" cy="4873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marL="57799" marR="57799" lvl="0" indent="0" algn="l" defTabSz="1295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400" b="1">
                  <a:solidFill>
                    <a:srgbClr val="001E57"/>
                  </a:solidFill>
                  <a:uFill>
                    <a:solidFill>
                      <a:srgbClr val="001E57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kumimoji="0" sz="25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>
                    <a:solidFill>
                      <a:srgbClr val="001E57"/>
                    </a:solidFill>
                  </a:uFill>
                  <a:latin typeface="Times"/>
                  <a:ea typeface="Times"/>
                  <a:cs typeface="Times"/>
                  <a:sym typeface="Times"/>
                </a:rPr>
                <a:t>~ </a:t>
              </a:r>
              <a:r>
                <a:rPr kumimoji="0" sz="25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>
                    <a:solidFill>
                      <a:srgbClr val="001E57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rPr>
                <a:t>|</a:t>
              </a:r>
              <a:r>
                <a:rPr kumimoji="0" sz="25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>
                    <a:solidFill>
                      <a:srgbClr val="001E57"/>
                    </a:solidFill>
                  </a:uFill>
                  <a:latin typeface="Times"/>
                  <a:ea typeface="Times"/>
                  <a:cs typeface="Times"/>
                  <a:sym typeface="Times"/>
                </a:rPr>
                <a:t>M</a:t>
              </a:r>
              <a:r>
                <a:rPr kumimoji="0" sz="2500" b="1" i="0" u="none" strike="noStrike" kern="0" cap="none" spc="0" normalizeH="0" baseline="-5999" noProof="0" dirty="0">
                  <a:ln>
                    <a:noFill/>
                  </a:ln>
                  <a:solidFill>
                    <a:srgbClr val="00882B"/>
                  </a:solidFill>
                  <a:effectLst/>
                  <a:uLnTx/>
                  <a:uFill>
                    <a:solidFill>
                      <a:srgbClr val="001E57"/>
                    </a:solidFill>
                  </a:uFill>
                  <a:latin typeface="Times"/>
                  <a:ea typeface="Times"/>
                  <a:cs typeface="Times"/>
                  <a:sym typeface="Times"/>
                </a:rPr>
                <a:t>γ</a:t>
              </a:r>
              <a:r>
                <a:rPr kumimoji="0" sz="25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>
                    <a:solidFill>
                      <a:srgbClr val="001E57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rPr>
                <a:t>|</a:t>
              </a:r>
              <a:r>
                <a:rPr kumimoji="0" sz="2500" b="1" i="0" u="none" strike="noStrike" kern="0" cap="none" spc="0" normalizeH="0" baseline="31999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>
                    <a:solidFill>
                      <a:srgbClr val="001E57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rPr>
                <a:t>2</a:t>
              </a:r>
              <a:r>
                <a:rPr kumimoji="0" sz="25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>
                    <a:solidFill>
                      <a:srgbClr val="001E57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rPr>
                <a:t> + 2</a:t>
              </a:r>
              <a:r>
                <a:rPr kumimoji="0" sz="25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>
                    <a:solidFill>
                      <a:srgbClr val="001E57"/>
                    </a:solidFill>
                  </a:uFill>
                  <a:latin typeface="Times"/>
                  <a:ea typeface="Times"/>
                  <a:cs typeface="Times"/>
                  <a:sym typeface="Times"/>
                </a:rPr>
                <a:t>M</a:t>
              </a:r>
              <a:r>
                <a:rPr kumimoji="0" sz="2500" b="1" i="0" u="none" strike="noStrike" kern="0" cap="none" spc="0" normalizeH="0" baseline="-5999" noProof="0" dirty="0">
                  <a:ln>
                    <a:noFill/>
                  </a:ln>
                  <a:solidFill>
                    <a:srgbClr val="00882B"/>
                  </a:solidFill>
                  <a:effectLst/>
                  <a:uLnTx/>
                  <a:uFill>
                    <a:solidFill>
                      <a:srgbClr val="001E57"/>
                    </a:solidFill>
                  </a:uFill>
                  <a:latin typeface="Times"/>
                  <a:ea typeface="Times"/>
                  <a:cs typeface="Times"/>
                  <a:sym typeface="Times"/>
                </a:rPr>
                <a:t>γ</a:t>
              </a:r>
              <a:r>
                <a:rPr kumimoji="0" sz="25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>
                    <a:solidFill>
                      <a:srgbClr val="001E57"/>
                    </a:solidFill>
                  </a:uFill>
                  <a:latin typeface="Times"/>
                  <a:ea typeface="Times"/>
                  <a:cs typeface="Times"/>
                  <a:sym typeface="Times"/>
                </a:rPr>
                <a:t>(</a:t>
              </a:r>
              <a:r>
                <a:rPr kumimoji="0" sz="25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>
                    <a:solidFill>
                      <a:srgbClr val="001E57"/>
                    </a:solidFill>
                  </a:uFill>
                  <a:latin typeface="Times"/>
                  <a:ea typeface="Times"/>
                  <a:cs typeface="Times"/>
                  <a:sym typeface="Times"/>
                </a:rPr>
                <a:t>M</a:t>
              </a:r>
              <a:r>
                <a:rPr kumimoji="0" sz="2500" b="1" i="0" u="none" strike="noStrike" kern="0" cap="none" spc="0" normalizeH="0" baseline="-5999" noProof="0" dirty="0">
                  <a:ln>
                    <a:noFill/>
                  </a:ln>
                  <a:solidFill>
                    <a:srgbClr val="00882B"/>
                  </a:solidFill>
                  <a:effectLst/>
                  <a:uLnTx/>
                  <a:uFill>
                    <a:solidFill>
                      <a:srgbClr val="001E57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rPr>
                <a:t>weak</a:t>
              </a:r>
              <a:r>
                <a:rPr kumimoji="0" sz="25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>
                    <a:solidFill>
                      <a:srgbClr val="001E57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rPr>
                <a:t>)* +… </a:t>
              </a:r>
            </a:p>
          </p:txBody>
        </p:sp>
      </p:grpSp>
      <p:graphicFrame>
        <p:nvGraphicFramePr>
          <p:cNvPr id="12" name="Content Placeholder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719073"/>
              </p:ext>
            </p:extLst>
          </p:nvPr>
        </p:nvGraphicFramePr>
        <p:xfrm>
          <a:off x="5091113" y="5080000"/>
          <a:ext cx="29511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3" name="Equation" r:id="rId7" imgW="1435100" imgH="444500" progId="Equation.3">
                  <p:embed/>
                </p:oleObj>
              </mc:Choice>
              <mc:Fallback>
                <p:oleObj name="Equation" r:id="rId7" imgW="14351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91113" y="5080000"/>
                        <a:ext cx="2951162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22, 2017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Park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DD0-7EC5-B34D-A6AD-19FED4C489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54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277"/>
    </mc:Choice>
    <mc:Fallback>
      <p:transition xmlns:p14="http://schemas.microsoft.com/office/powerpoint/2010/main" spd="slow" advTm="8227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5" name="pasted-image.png"/>
          <p:cNvPicPr>
            <a:picLocks noChangeAspect="1"/>
          </p:cNvPicPr>
          <p:nvPr/>
        </p:nvPicPr>
        <p:blipFill>
          <a:blip r:embed="rId4">
            <a:extLst/>
          </a:blip>
          <a:srcRect t="3022"/>
          <a:stretch>
            <a:fillRect/>
          </a:stretch>
        </p:blipFill>
        <p:spPr>
          <a:xfrm>
            <a:off x="636801" y="2379447"/>
            <a:ext cx="3328421" cy="124555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6801" y="3625002"/>
            <a:ext cx="3788279" cy="2921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/>
        </p:nvSpPr>
        <p:spPr>
          <a:xfrm>
            <a:off x="4523857" y="1318861"/>
            <a:ext cx="445080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Once we know the weak charge of a nucleus we can then easily make the connection to the neutron radius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Taking the difference between the well known electromagnetic radius (dominated by the protons) and the weak radius (dominated by the neutrons) we can find the “neutron skin</a:t>
            </a:r>
            <a:r>
              <a:rPr lang="en-US" sz="2000" dirty="0"/>
              <a:t>” </a:t>
            </a:r>
            <a:r>
              <a:rPr lang="en-US" sz="2000" dirty="0" smtClean="0"/>
              <a:t>(</a:t>
            </a:r>
            <a:r>
              <a:rPr lang="en-US" sz="2000" dirty="0" err="1" smtClean="0"/>
              <a:t>R</a:t>
            </a:r>
            <a:r>
              <a:rPr lang="en-US" sz="2000" baseline="-5999" dirty="0" err="1" smtClean="0"/>
              <a:t>n</a:t>
            </a:r>
            <a:r>
              <a:rPr lang="en-US" sz="2000" dirty="0" smtClean="0"/>
              <a:t> </a:t>
            </a:r>
            <a:r>
              <a:rPr lang="en-US" sz="2000" dirty="0"/>
              <a:t>- </a:t>
            </a:r>
            <a:r>
              <a:rPr lang="en-US" sz="2000" dirty="0" err="1" smtClean="0"/>
              <a:t>R</a:t>
            </a:r>
            <a:r>
              <a:rPr lang="en-US" sz="2000" baseline="-5999" dirty="0" err="1" smtClean="0"/>
              <a:t>p</a:t>
            </a:r>
            <a:r>
              <a:rPr lang="en-US" sz="2000" dirty="0" smtClean="0"/>
              <a:t>)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This quantity is fundamental to the nuclear equation of state and having a precise determination will lead to many implications across nuclear physics, for example the radius of neutron stars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22, 2017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Park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DD0-7EC5-B34D-A6AD-19FED4C48959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11" name="Content Placeholder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837531"/>
              </p:ext>
            </p:extLst>
          </p:nvPr>
        </p:nvGraphicFramePr>
        <p:xfrm>
          <a:off x="971727" y="1361194"/>
          <a:ext cx="29511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" name="Equation" r:id="rId6" imgW="1435100" imgH="444500" progId="Equation.3">
                  <p:embed/>
                </p:oleObj>
              </mc:Choice>
              <mc:Fallback>
                <p:oleObj name="Equation" r:id="rId6" imgW="14351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1727" y="1361194"/>
                        <a:ext cx="2951162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1647" y="4198471"/>
            <a:ext cx="1033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208</a:t>
            </a:r>
            <a:r>
              <a:rPr lang="en-US" dirty="0" smtClean="0"/>
              <a:t>Pb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791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794"/>
    </mc:Choice>
    <mc:Fallback>
      <p:transition xmlns:p14="http://schemas.microsoft.com/office/powerpoint/2010/main" spd="slow" advTm="16179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63728"/>
            <a:ext cx="8229600" cy="1439049"/>
          </a:xfrm>
        </p:spPr>
        <p:txBody>
          <a:bodyPr>
            <a:normAutofit/>
          </a:bodyPr>
          <a:lstStyle/>
          <a:p>
            <a:pPr defTabSz="467359">
              <a:spcBef>
                <a:spcPts val="3300"/>
              </a:spcBef>
              <a:buSzPct val="75000"/>
              <a:defRPr sz="2880"/>
            </a:pPr>
            <a:r>
              <a:rPr lang="en-US" sz="2500" dirty="0"/>
              <a:t>Theory models predict A</a:t>
            </a:r>
            <a:r>
              <a:rPr lang="en-US" sz="2500" baseline="-25000" dirty="0"/>
              <a:t>PV</a:t>
            </a:r>
            <a:r>
              <a:rPr lang="en-US" sz="2500" dirty="0"/>
              <a:t> and neutron skin thickness</a:t>
            </a:r>
          </a:p>
          <a:p>
            <a:r>
              <a:rPr lang="en-US" sz="2500" dirty="0" smtClean="0"/>
              <a:t>Clear correlation shown between A</a:t>
            </a:r>
            <a:r>
              <a:rPr lang="en-US" sz="2500" baseline="-25000" dirty="0" smtClean="0"/>
              <a:t>PV</a:t>
            </a:r>
            <a:r>
              <a:rPr lang="en-US" sz="2500" dirty="0" smtClean="0"/>
              <a:t> and the neutron skin from theoretical models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22,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Park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DD0-7EC5-B34D-A6AD-19FED4C48959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 descr="paschke_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2" b="25921"/>
          <a:stretch/>
        </p:blipFill>
        <p:spPr>
          <a:xfrm>
            <a:off x="630899" y="1343751"/>
            <a:ext cx="8055901" cy="38997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123" y="1502223"/>
            <a:ext cx="2204930" cy="6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44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1"/>
    </mc:Choice>
    <mc:Fallback>
      <p:transition xmlns:p14="http://schemas.microsoft.com/office/powerpoint/2010/main" spd="slow" advTm="100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graphicFrame>
        <p:nvGraphicFramePr>
          <p:cNvPr id="4" name="Content Placeholder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9972"/>
              </p:ext>
            </p:extLst>
          </p:nvPr>
        </p:nvGraphicFramePr>
        <p:xfrm>
          <a:off x="3276407" y="1570113"/>
          <a:ext cx="2675485" cy="1029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" name="Equation" r:id="rId4" imgW="1155700" imgH="444500" progId="Equation.3">
                  <p:embed/>
                </p:oleObj>
              </mc:Choice>
              <mc:Fallback>
                <p:oleObj name="Equation" r:id="rId4" imgW="11557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6407" y="1570113"/>
                        <a:ext cx="2675485" cy="1029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766290" y="2703842"/>
            <a:ext cx="781961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300" dirty="0" smtClean="0"/>
              <a:t>Because of the large difference between the weak and electromagnetic form factors the asymmetry will be on the order of hundreds of part per billion.</a:t>
            </a:r>
            <a:endParaRPr lang="en-US" sz="2300" dirty="0"/>
          </a:p>
        </p:txBody>
      </p:sp>
      <p:sp>
        <p:nvSpPr>
          <p:cNvPr id="6" name="Shape 169"/>
          <p:cNvSpPr/>
          <p:nvPr/>
        </p:nvSpPr>
        <p:spPr>
          <a:xfrm>
            <a:off x="766290" y="3988847"/>
            <a:ext cx="4942967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 marL="342900" indent="-342900">
              <a:buFont typeface="Arial"/>
              <a:buChar char="•"/>
            </a:pPr>
            <a:r>
              <a:rPr sz="2500" dirty="0"/>
              <a:t>This leads to the need for:</a:t>
            </a:r>
          </a:p>
        </p:txBody>
      </p:sp>
      <p:sp>
        <p:nvSpPr>
          <p:cNvPr id="7" name="Shape 170"/>
          <p:cNvSpPr txBox="1">
            <a:spLocks/>
          </p:cNvSpPr>
          <p:nvPr/>
        </p:nvSpPr>
        <p:spPr>
          <a:xfrm>
            <a:off x="1244268" y="4596570"/>
            <a:ext cx="7487356" cy="162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08940">
              <a:spcBef>
                <a:spcPts val="2900"/>
              </a:spcBef>
              <a:buNone/>
              <a:defRPr sz="2520"/>
            </a:pPr>
            <a:r>
              <a:rPr lang="en-US" sz="2520" dirty="0" smtClean="0"/>
              <a:t>-  Very high statistics (high electron current needed ~100 </a:t>
            </a:r>
            <a:r>
              <a:rPr lang="en-US" sz="2520" dirty="0" err="1" smtClean="0"/>
              <a:t>uA</a:t>
            </a:r>
            <a:r>
              <a:rPr lang="en-US" sz="2520" dirty="0" smtClean="0"/>
              <a:t> and integrating detectors). Will reach ~1GHz event rate.</a:t>
            </a:r>
          </a:p>
          <a:p>
            <a:pPr marL="0" indent="0" defTabSz="408940">
              <a:spcBef>
                <a:spcPts val="2900"/>
              </a:spcBef>
              <a:buNone/>
              <a:defRPr sz="2520"/>
            </a:pPr>
            <a:r>
              <a:rPr lang="en-US" sz="2520" dirty="0" smtClean="0"/>
              <a:t>- Very good control over all possible sources of systematic uncertainty</a:t>
            </a:r>
            <a:endParaRPr lang="en-US" sz="252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22, 2017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Park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DD0-7EC5-B34D-A6AD-19FED4C489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78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703"/>
    </mc:Choice>
    <mc:Fallback>
      <p:transition xmlns:p14="http://schemas.microsoft.com/office/powerpoint/2010/main" spd="slow" advTm="5070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1201.2568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9" t="61317" r="11036" b="17490"/>
          <a:stretch/>
        </p:blipFill>
        <p:spPr>
          <a:xfrm>
            <a:off x="321067" y="2075442"/>
            <a:ext cx="4266754" cy="31168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PREX I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309" y="5191813"/>
            <a:ext cx="8229600" cy="777188"/>
          </a:xfrm>
        </p:spPr>
        <p:txBody>
          <a:bodyPr>
            <a:normAutofit/>
          </a:bodyPr>
          <a:lstStyle/>
          <a:p>
            <a:pPr marL="404495" indent="-404495" defTabSz="531622">
              <a:spcBef>
                <a:spcPts val="3800"/>
              </a:spcBef>
              <a:defRPr sz="3276"/>
            </a:pPr>
            <a:r>
              <a:rPr lang="en-US" sz="2000" dirty="0">
                <a:solidFill>
                  <a:srgbClr val="000000"/>
                </a:solidFill>
              </a:rPr>
              <a:t>First electroweak observation that there is a neutron skin around a heavy nucleus (</a:t>
            </a:r>
            <a:r>
              <a:rPr lang="en-US" sz="2000" dirty="0" err="1">
                <a:solidFill>
                  <a:srgbClr val="000000"/>
                </a:solidFill>
              </a:rPr>
              <a:t>R</a:t>
            </a:r>
            <a:r>
              <a:rPr lang="en-US" sz="2000" baseline="-5999" dirty="0" err="1">
                <a:solidFill>
                  <a:srgbClr val="000000"/>
                </a:solidFill>
              </a:rPr>
              <a:t>n</a:t>
            </a:r>
            <a:r>
              <a:rPr lang="en-US" sz="2000" dirty="0">
                <a:solidFill>
                  <a:srgbClr val="000000"/>
                </a:solidFill>
              </a:rPr>
              <a:t> - </a:t>
            </a:r>
            <a:r>
              <a:rPr lang="en-US" sz="2000" dirty="0" err="1">
                <a:solidFill>
                  <a:srgbClr val="000000"/>
                </a:solidFill>
              </a:rPr>
              <a:t>R</a:t>
            </a:r>
            <a:r>
              <a:rPr lang="en-US" sz="2000" baseline="-5999" dirty="0" err="1">
                <a:solidFill>
                  <a:srgbClr val="000000"/>
                </a:solidFill>
              </a:rPr>
              <a:t>p</a:t>
            </a:r>
            <a:r>
              <a:rPr lang="en-US" sz="2000" dirty="0">
                <a:solidFill>
                  <a:srgbClr val="000000"/>
                </a:solidFill>
              </a:rPr>
              <a:t> = 0.33 </a:t>
            </a:r>
            <a:r>
              <a:rPr lang="en-US" sz="2000" baseline="31999" dirty="0">
                <a:solidFill>
                  <a:srgbClr val="000000"/>
                </a:solidFill>
              </a:rPr>
              <a:t>+0.16 </a:t>
            </a:r>
            <a:r>
              <a:rPr lang="en-US" sz="2000" baseline="-5999" dirty="0">
                <a:solidFill>
                  <a:srgbClr val="000000"/>
                </a:solidFill>
              </a:rPr>
              <a:t>-0.18</a:t>
            </a:r>
            <a:r>
              <a:rPr lang="en-US" sz="2000" dirty="0">
                <a:solidFill>
                  <a:srgbClr val="000000"/>
                </a:solidFill>
              </a:rPr>
              <a:t> ) </a:t>
            </a:r>
          </a:p>
          <a:p>
            <a:pPr marL="404495" indent="-404495" defTabSz="531622">
              <a:spcBef>
                <a:spcPts val="3800"/>
              </a:spcBef>
              <a:defRPr sz="3276"/>
            </a:pPr>
            <a:endParaRPr lang="en-US" sz="2000" dirty="0" smtClean="0"/>
          </a:p>
          <a:p>
            <a:pPr marL="404495" indent="-404495" defTabSz="531622">
              <a:spcBef>
                <a:spcPts val="3800"/>
              </a:spcBef>
              <a:defRPr sz="3276"/>
            </a:pPr>
            <a:endParaRPr lang="en-US" sz="2000" dirty="0"/>
          </a:p>
        </p:txBody>
      </p:sp>
      <p:pic>
        <p:nvPicPr>
          <p:cNvPr id="4" name="Picture 3" descr="1201.2568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9" t="61317" r="11036" b="17490"/>
          <a:stretch/>
        </p:blipFill>
        <p:spPr>
          <a:xfrm>
            <a:off x="321067" y="2062265"/>
            <a:ext cx="4284133" cy="3129548"/>
          </a:xfrm>
          <a:prstGeom prst="rect">
            <a:avLst/>
          </a:prstGeom>
        </p:spPr>
      </p:pic>
      <p:sp>
        <p:nvSpPr>
          <p:cNvPr id="9" name="Shape 193"/>
          <p:cNvSpPr/>
          <p:nvPr/>
        </p:nvSpPr>
        <p:spPr>
          <a:xfrm>
            <a:off x="1171222" y="1632096"/>
            <a:ext cx="7041445" cy="4103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defRPr sz="3000"/>
            </a:pPr>
            <a:r>
              <a:rPr sz="2000" dirty="0"/>
              <a:t>A</a:t>
            </a:r>
            <a:r>
              <a:rPr sz="2000" baseline="-25000" dirty="0"/>
              <a:t>PV</a:t>
            </a:r>
            <a:r>
              <a:rPr sz="2000" dirty="0"/>
              <a:t> = 0.657 ± 0.060(stat) ± 0.014(syst) ppm (</a:t>
            </a:r>
            <a:r>
              <a:rPr sz="2000" b="1" dirty="0">
                <a:solidFill>
                  <a:srgbClr val="0000FF"/>
                </a:solidFill>
                <a:latin typeface="Helvetica"/>
                <a:ea typeface="Helvetica"/>
                <a:cs typeface="Helvetica"/>
                <a:sym typeface="Helvetica"/>
              </a:rPr>
              <a:t>210+ </a:t>
            </a:r>
            <a:r>
              <a:rPr sz="2000" b="1" dirty="0" smtClean="0">
                <a:solidFill>
                  <a:srgbClr val="0000FF"/>
                </a:solidFill>
                <a:latin typeface="Helvetica"/>
                <a:ea typeface="Helvetica"/>
                <a:cs typeface="Helvetica"/>
                <a:sym typeface="Helvetica"/>
              </a:rPr>
              <a:t>citations</a:t>
            </a:r>
            <a:r>
              <a:rPr lang="en-US" sz="2000" b="1" dirty="0" smtClean="0">
                <a:solidFill>
                  <a:srgbClr val="0000FF"/>
                </a:solidFill>
                <a:latin typeface="Helvetica"/>
                <a:ea typeface="Helvetica"/>
                <a:cs typeface="Helvetica"/>
                <a:sym typeface="Helvetica"/>
              </a:rPr>
              <a:t>!</a:t>
            </a:r>
            <a:r>
              <a:rPr sz="2000" dirty="0" smtClean="0"/>
              <a:t>)</a:t>
            </a:r>
            <a:endParaRPr sz="2000" dirty="0"/>
          </a:p>
        </p:txBody>
      </p:sp>
      <p:sp>
        <p:nvSpPr>
          <p:cNvPr id="5" name="Shape 190"/>
          <p:cNvSpPr/>
          <p:nvPr/>
        </p:nvSpPr>
        <p:spPr>
          <a:xfrm>
            <a:off x="1159268" y="2527048"/>
            <a:ext cx="1884806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1200"/>
              </a:spcBef>
              <a:defRPr sz="180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rPr sz="1400" dirty="0"/>
              <a:t>PRL 108, 112502 (2012) 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22, 2017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Park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DD0-7EC5-B34D-A6AD-19FED4C48959}" type="slidenum">
              <a:rPr lang="en-US" smtClean="0"/>
              <a:t>6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031146" y="2851454"/>
            <a:ext cx="304410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Seven mean-field models chosen to predict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n</a:t>
            </a:r>
            <a:r>
              <a:rPr lang="en-US" dirty="0" smtClean="0"/>
              <a:t>(&lt;A&gt;)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537466" y="1581818"/>
            <a:ext cx="59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Pb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2142987" y="4073780"/>
            <a:ext cx="2028474" cy="269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5400000">
            <a:off x="2620204" y="3947255"/>
            <a:ext cx="1190082" cy="363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5400000" flipV="1">
            <a:off x="4018182" y="4077883"/>
            <a:ext cx="238557" cy="457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5400000" flipV="1">
            <a:off x="2036799" y="4131123"/>
            <a:ext cx="238557" cy="457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5400000" flipV="1">
            <a:off x="3217246" y="4436941"/>
            <a:ext cx="99160" cy="1981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5400000">
            <a:off x="3184327" y="3533782"/>
            <a:ext cx="99160" cy="11274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5400000">
            <a:off x="3180423" y="3979252"/>
            <a:ext cx="99160" cy="11274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5400000">
            <a:off x="3147212" y="4082807"/>
            <a:ext cx="99160" cy="11274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161628" y="4063446"/>
            <a:ext cx="88617" cy="46501"/>
          </a:xfrm>
          <a:prstGeom prst="line">
            <a:avLst/>
          </a:prstGeom>
          <a:ln w="5080">
            <a:solidFill>
              <a:srgbClr val="000000"/>
            </a:solidFill>
          </a:ln>
          <a:effectLst/>
          <a:scene3d>
            <a:camera prst="orthographicFront">
              <a:rot lat="0" lon="0" rev="18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2"/>
          </p:cNvCxnSpPr>
          <p:nvPr/>
        </p:nvCxnSpPr>
        <p:spPr>
          <a:xfrm>
            <a:off x="4691945" y="2042465"/>
            <a:ext cx="613833" cy="802619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3527778" y="3497785"/>
            <a:ext cx="1778000" cy="483679"/>
          </a:xfrm>
          <a:prstGeom prst="straightConnector1">
            <a:avLst/>
          </a:prstGeom>
          <a:ln>
            <a:solidFill>
              <a:srgbClr val="4BACC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-1157111" y="17638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6738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779"/>
    </mc:Choice>
    <mc:Fallback>
      <p:transition xmlns:p14="http://schemas.microsoft.com/office/powerpoint/2010/main" spd="slow" advTm="12077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PREX I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309" y="5191813"/>
            <a:ext cx="8229600" cy="1352422"/>
          </a:xfrm>
        </p:spPr>
        <p:txBody>
          <a:bodyPr>
            <a:normAutofit/>
          </a:bodyPr>
          <a:lstStyle/>
          <a:p>
            <a:pPr marL="404495" indent="-404495" defTabSz="531622">
              <a:spcBef>
                <a:spcPts val="3800"/>
              </a:spcBef>
              <a:defRPr sz="3276"/>
            </a:pPr>
            <a:r>
              <a:rPr lang="en-US" sz="2000" dirty="0">
                <a:solidFill>
                  <a:srgbClr val="000000"/>
                </a:solidFill>
              </a:rPr>
              <a:t>First electroweak observation that there is a neutron skin around a heavy nucleus (</a:t>
            </a:r>
            <a:r>
              <a:rPr lang="en-US" sz="2000" dirty="0" err="1">
                <a:solidFill>
                  <a:srgbClr val="000000"/>
                </a:solidFill>
              </a:rPr>
              <a:t>R</a:t>
            </a:r>
            <a:r>
              <a:rPr lang="en-US" sz="2000" baseline="-5999" dirty="0" err="1">
                <a:solidFill>
                  <a:srgbClr val="000000"/>
                </a:solidFill>
              </a:rPr>
              <a:t>n</a:t>
            </a:r>
            <a:r>
              <a:rPr lang="en-US" sz="2000" dirty="0">
                <a:solidFill>
                  <a:srgbClr val="000000"/>
                </a:solidFill>
              </a:rPr>
              <a:t> - </a:t>
            </a:r>
            <a:r>
              <a:rPr lang="en-US" sz="2000" dirty="0" err="1">
                <a:solidFill>
                  <a:srgbClr val="000000"/>
                </a:solidFill>
              </a:rPr>
              <a:t>R</a:t>
            </a:r>
            <a:r>
              <a:rPr lang="en-US" sz="2000" baseline="-5999" dirty="0" err="1">
                <a:solidFill>
                  <a:srgbClr val="000000"/>
                </a:solidFill>
              </a:rPr>
              <a:t>p</a:t>
            </a:r>
            <a:r>
              <a:rPr lang="en-US" sz="2000" dirty="0">
                <a:solidFill>
                  <a:srgbClr val="000000"/>
                </a:solidFill>
              </a:rPr>
              <a:t> = 0.33 </a:t>
            </a:r>
            <a:r>
              <a:rPr lang="en-US" sz="2000" baseline="31999" dirty="0">
                <a:solidFill>
                  <a:srgbClr val="000000"/>
                </a:solidFill>
              </a:rPr>
              <a:t>+0.16 </a:t>
            </a:r>
            <a:r>
              <a:rPr lang="en-US" sz="2000" baseline="-5999" dirty="0">
                <a:solidFill>
                  <a:srgbClr val="000000"/>
                </a:solidFill>
              </a:rPr>
              <a:t>-0.18</a:t>
            </a:r>
            <a:r>
              <a:rPr lang="en-US" sz="2000" dirty="0">
                <a:solidFill>
                  <a:srgbClr val="000000"/>
                </a:solidFill>
              </a:rPr>
              <a:t> ) </a:t>
            </a:r>
          </a:p>
          <a:p>
            <a:pPr marL="404495" indent="-404495" defTabSz="531622">
              <a:spcBef>
                <a:spcPts val="3800"/>
              </a:spcBef>
              <a:defRPr sz="3276"/>
            </a:pPr>
            <a:endParaRPr lang="en-US" sz="2000" dirty="0" smtClean="0"/>
          </a:p>
          <a:p>
            <a:pPr marL="404495" indent="-404495" defTabSz="531622">
              <a:spcBef>
                <a:spcPts val="3800"/>
              </a:spcBef>
              <a:defRPr sz="3276"/>
            </a:pPr>
            <a:endParaRPr lang="en-US" sz="2000" dirty="0"/>
          </a:p>
        </p:txBody>
      </p:sp>
      <p:pic>
        <p:nvPicPr>
          <p:cNvPr id="4" name="Picture 3" descr="1201.2568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9" t="61317" r="11036" b="17490"/>
          <a:stretch/>
        </p:blipFill>
        <p:spPr>
          <a:xfrm>
            <a:off x="321067" y="2062265"/>
            <a:ext cx="4284133" cy="3129548"/>
          </a:xfrm>
          <a:prstGeom prst="rect">
            <a:avLst/>
          </a:prstGeom>
        </p:spPr>
      </p:pic>
      <p:sp>
        <p:nvSpPr>
          <p:cNvPr id="5" name="Shape 190"/>
          <p:cNvSpPr/>
          <p:nvPr/>
        </p:nvSpPr>
        <p:spPr>
          <a:xfrm>
            <a:off x="1159268" y="2527048"/>
            <a:ext cx="1884806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1200"/>
              </a:spcBef>
              <a:defRPr sz="180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rPr sz="1400" dirty="0"/>
              <a:t>PRL 108, 112502 (2012) </a:t>
            </a:r>
          </a:p>
        </p:txBody>
      </p:sp>
      <p:sp>
        <p:nvSpPr>
          <p:cNvPr id="9" name="Shape 193"/>
          <p:cNvSpPr/>
          <p:nvPr/>
        </p:nvSpPr>
        <p:spPr>
          <a:xfrm>
            <a:off x="1171222" y="1632096"/>
            <a:ext cx="7041445" cy="4103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defRPr sz="3000"/>
            </a:pPr>
            <a:r>
              <a:rPr sz="2000" dirty="0"/>
              <a:t>A</a:t>
            </a:r>
            <a:r>
              <a:rPr sz="2000" baseline="-25000" dirty="0"/>
              <a:t>PV</a:t>
            </a:r>
            <a:r>
              <a:rPr sz="2000" dirty="0"/>
              <a:t> = 0.657 ± 0.060(stat) ± 0.014(syst) ppm (</a:t>
            </a:r>
            <a:r>
              <a:rPr sz="2000" b="1" dirty="0">
                <a:solidFill>
                  <a:srgbClr val="0000FF"/>
                </a:solidFill>
                <a:latin typeface="Helvetica"/>
                <a:ea typeface="Helvetica"/>
                <a:cs typeface="Helvetica"/>
                <a:sym typeface="Helvetica"/>
              </a:rPr>
              <a:t>210+ </a:t>
            </a:r>
            <a:r>
              <a:rPr sz="2000" b="1" dirty="0" smtClean="0">
                <a:solidFill>
                  <a:srgbClr val="0000FF"/>
                </a:solidFill>
                <a:latin typeface="Helvetica"/>
                <a:ea typeface="Helvetica"/>
                <a:cs typeface="Helvetica"/>
                <a:sym typeface="Helvetica"/>
              </a:rPr>
              <a:t>citations</a:t>
            </a:r>
            <a:r>
              <a:rPr lang="en-US" sz="2000" b="1" dirty="0" smtClean="0">
                <a:solidFill>
                  <a:srgbClr val="0000FF"/>
                </a:solidFill>
                <a:latin typeface="Helvetica"/>
                <a:ea typeface="Helvetica"/>
                <a:cs typeface="Helvetica"/>
                <a:sym typeface="Helvetica"/>
              </a:rPr>
              <a:t>!</a:t>
            </a:r>
            <a:r>
              <a:rPr sz="2000" dirty="0" smtClean="0"/>
              <a:t>)</a:t>
            </a:r>
            <a:endParaRPr sz="20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22, 2017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Park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DD0-7EC5-B34D-A6AD-19FED4C48959}" type="slidenum">
              <a:rPr lang="en-US" smtClean="0"/>
              <a:t>7</a:t>
            </a:fld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96469" y="2943412"/>
            <a:ext cx="672353" cy="448235"/>
          </a:xfrm>
          <a:prstGeom prst="ellipse">
            <a:avLst/>
          </a:prstGeom>
          <a:noFill/>
          <a:ln w="127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537466" y="1581818"/>
            <a:ext cx="59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Pb</a:t>
            </a:r>
            <a:endParaRPr lang="en-US" sz="1400" dirty="0"/>
          </a:p>
        </p:txBody>
      </p:sp>
      <p:sp>
        <p:nvSpPr>
          <p:cNvPr id="27" name="Shape 192"/>
          <p:cNvSpPr/>
          <p:nvPr/>
        </p:nvSpPr>
        <p:spPr>
          <a:xfrm>
            <a:off x="5211977" y="4126319"/>
            <a:ext cx="2672265" cy="302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spcBef>
                <a:spcPts val="1200"/>
              </a:spcBef>
              <a:defRPr sz="1800">
                <a:solidFill>
                  <a:srgbClr val="231E2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rPr sz="1300" dirty="0"/>
              <a:t>PRC 85, 032501(R) (2012) </a:t>
            </a:r>
          </a:p>
        </p:txBody>
      </p:sp>
      <p:pic>
        <p:nvPicPr>
          <p:cNvPr id="28" name="Picture 27" descr="PhysRevC.85.032501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1" t="7682" r="5690" b="69020"/>
          <a:stretch/>
        </p:blipFill>
        <p:spPr>
          <a:xfrm>
            <a:off x="4411001" y="2140209"/>
            <a:ext cx="4275799" cy="3051604"/>
          </a:xfrm>
          <a:prstGeom prst="rect">
            <a:avLst/>
          </a:prstGeom>
        </p:spPr>
      </p:pic>
      <p:pic>
        <p:nvPicPr>
          <p:cNvPr id="29" name="Picture 28" descr="PhysRevC.85.032501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92" t="10876" r="37048" b="88516"/>
          <a:stretch/>
        </p:blipFill>
        <p:spPr>
          <a:xfrm>
            <a:off x="7674496" y="2384613"/>
            <a:ext cx="413614" cy="122310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7674496" y="2620715"/>
            <a:ext cx="413614" cy="0"/>
          </a:xfrm>
          <a:prstGeom prst="line">
            <a:avLst/>
          </a:prstGeom>
          <a:ln w="6350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062452" y="2420112"/>
            <a:ext cx="6473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F0000"/>
                </a:solidFill>
              </a:rPr>
              <a:t>ρ</a:t>
            </a:r>
            <a:r>
              <a:rPr lang="en-US" sz="1100" baseline="-25000" dirty="0" err="1" smtClean="0">
                <a:solidFill>
                  <a:srgbClr val="FF0000"/>
                </a:solidFill>
              </a:rPr>
              <a:t>ch</a:t>
            </a:r>
            <a:endParaRPr lang="en-US" sz="1100" baseline="-250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52703" y="2284597"/>
            <a:ext cx="1860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Helm </a:t>
            </a:r>
            <a:endParaRPr lang="en-US" sz="11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7672948" y="2773115"/>
            <a:ext cx="413614" cy="0"/>
          </a:xfrm>
          <a:prstGeom prst="line">
            <a:avLst/>
          </a:prstGeom>
          <a:ln w="6350" cmpd="sng">
            <a:solidFill>
              <a:srgbClr val="404040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049287" y="2630037"/>
            <a:ext cx="186023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FSU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74299" y="5868024"/>
            <a:ext cx="8229600" cy="1352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495" indent="-404495" defTabSz="531622">
              <a:spcBef>
                <a:spcPts val="3800"/>
              </a:spcBef>
              <a:defRPr sz="3276"/>
            </a:pP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2407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15"/>
    </mc:Choice>
    <mc:Fallback>
      <p:transition xmlns:p14="http://schemas.microsoft.com/office/powerpoint/2010/main" spd="slow" advTm="581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/>
      <p:bldP spid="32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PREXII and CREX</a:t>
            </a:r>
            <a:endParaRPr lang="en-US" dirty="0"/>
          </a:p>
        </p:txBody>
      </p:sp>
      <p:pic>
        <p:nvPicPr>
          <p:cNvPr id="5" name="Content Placeholder 3" descr="riordan_prex_sem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0" t="58062" r="11220" b="8070"/>
          <a:stretch/>
        </p:blipFill>
        <p:spPr>
          <a:xfrm>
            <a:off x="4362825" y="2168898"/>
            <a:ext cx="4781176" cy="400181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2494" y="1495613"/>
            <a:ext cx="3980331" cy="513827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PREXII (</a:t>
            </a:r>
            <a:r>
              <a:rPr lang="en-US" baseline="30000" dirty="0" smtClean="0"/>
              <a:t>208</a:t>
            </a:r>
            <a:r>
              <a:rPr lang="en-US" dirty="0" smtClean="0"/>
              <a:t>Pb)</a:t>
            </a:r>
          </a:p>
          <a:p>
            <a:pPr lvl="1"/>
            <a:r>
              <a:rPr lang="en-US" dirty="0" smtClean="0"/>
              <a:t>increase the precision by factor of 3</a:t>
            </a:r>
          </a:p>
          <a:p>
            <a:pPr lvl="1"/>
            <a:r>
              <a:rPr lang="en-US" dirty="0" smtClean="0"/>
              <a:t>collimator, shielding, target chamber upgrade</a:t>
            </a:r>
          </a:p>
          <a:p>
            <a:pPr lvl="1"/>
            <a:endParaRPr lang="en-US" dirty="0"/>
          </a:p>
          <a:p>
            <a:r>
              <a:rPr lang="en-US" dirty="0" smtClean="0"/>
              <a:t>CREX (</a:t>
            </a:r>
            <a:r>
              <a:rPr lang="en-US" baseline="30000" dirty="0" smtClean="0"/>
              <a:t>48</a:t>
            </a:r>
            <a:r>
              <a:rPr lang="en-US" dirty="0" smtClean="0"/>
              <a:t>Ca)</a:t>
            </a:r>
          </a:p>
          <a:p>
            <a:pPr lvl="1"/>
            <a:r>
              <a:rPr lang="en-US" dirty="0" smtClean="0"/>
              <a:t>Measurement of the neutron skin of 48Ca with a precision of 0.02fm</a:t>
            </a:r>
          </a:p>
          <a:p>
            <a:pPr lvl="1"/>
            <a:r>
              <a:rPr lang="en-US" dirty="0" smtClean="0"/>
              <a:t>larger weak charge leads to greater sensitivity to </a:t>
            </a:r>
            <a:r>
              <a:rPr lang="en-US" dirty="0" err="1" smtClean="0"/>
              <a:t>Rn</a:t>
            </a:r>
            <a:endParaRPr lang="en-US" dirty="0" smtClean="0"/>
          </a:p>
          <a:p>
            <a:pPr lvl="1"/>
            <a:r>
              <a:rPr lang="en-US" dirty="0" smtClean="0"/>
              <a:t>bridge </a:t>
            </a:r>
            <a:r>
              <a:rPr lang="en-US" dirty="0" err="1"/>
              <a:t>ab</a:t>
            </a:r>
            <a:r>
              <a:rPr lang="en-US" dirty="0"/>
              <a:t>-initio theoretical </a:t>
            </a:r>
            <a:r>
              <a:rPr lang="en-US" dirty="0" smtClean="0"/>
              <a:t>approaches </a:t>
            </a:r>
            <a:r>
              <a:rPr lang="en-US" dirty="0"/>
              <a:t>and the nuclear density functional theory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22, 2017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Park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DD0-7EC5-B34D-A6AD-19FED4C489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71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701"/>
    </mc:Choice>
    <mc:Fallback>
      <p:transition xmlns:p14="http://schemas.microsoft.com/office/powerpoint/2010/main" spd="slow" advTm="6970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04" y="-36656"/>
            <a:ext cx="6661474" cy="1568895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grpSp>
        <p:nvGrpSpPr>
          <p:cNvPr id="210" name="Group 210"/>
          <p:cNvGrpSpPr/>
          <p:nvPr/>
        </p:nvGrpSpPr>
        <p:grpSpPr>
          <a:xfrm>
            <a:off x="16516" y="1548202"/>
            <a:ext cx="5294681" cy="3624127"/>
            <a:chOff x="0" y="0"/>
            <a:chExt cx="7530210" cy="5154312"/>
          </a:xfrm>
        </p:grpSpPr>
        <p:pic>
          <p:nvPicPr>
            <p:cNvPr id="208" name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6861821" cy="5146366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209" name="Shape 209"/>
            <p:cNvSpPr/>
            <p:nvPr/>
          </p:nvSpPr>
          <p:spPr>
            <a:xfrm>
              <a:off x="4691569" y="4417472"/>
              <a:ext cx="2838641" cy="736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marL="57799" marR="57799" algn="l" defTabSz="1295400">
                <a:defRPr sz="2700">
                  <a:solidFill>
                    <a:srgbClr val="FFFFFF"/>
                  </a:solidFill>
                  <a:uFill>
                    <a:solidFill>
                      <a:srgbClr val="001E57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J. Piekarewicz</a:t>
              </a:r>
            </a:p>
          </p:txBody>
        </p:sp>
      </p:grpSp>
      <p:pic>
        <p:nvPicPr>
          <p:cNvPr id="211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312149" y="496455"/>
            <a:ext cx="3839545" cy="2877243"/>
          </a:xfrm>
          <a:prstGeom prst="rect">
            <a:avLst/>
          </a:prstGeom>
          <a:ln w="12700" cap="flat">
            <a:noFill/>
            <a:round/>
          </a:ln>
          <a:effectLst/>
        </p:spPr>
      </p:pic>
      <p:pic>
        <p:nvPicPr>
          <p:cNvPr id="214" name="pasted-image.png"/>
          <p:cNvPicPr>
            <a:picLocks noChangeAspect="1"/>
          </p:cNvPicPr>
          <p:nvPr/>
        </p:nvPicPr>
        <p:blipFill>
          <a:blip r:embed="rId7">
            <a:extLst/>
          </a:blip>
          <a:srcRect b="7255"/>
          <a:stretch>
            <a:fillRect/>
          </a:stretch>
        </p:blipFill>
        <p:spPr>
          <a:xfrm>
            <a:off x="4829697" y="3422835"/>
            <a:ext cx="4305374" cy="3095884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71437" y="3348633"/>
            <a:ext cx="2803922" cy="348258"/>
          </a:xfrm>
          <a:prstGeom prst="ellipse">
            <a:avLst/>
          </a:prstGeom>
          <a:ln w="635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17" name="pasted-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77368" y="6140529"/>
            <a:ext cx="1680282" cy="210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pasted-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930" y="2690503"/>
            <a:ext cx="9144000" cy="1780604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hape 219"/>
          <p:cNvSpPr/>
          <p:nvPr/>
        </p:nvSpPr>
        <p:spPr>
          <a:xfrm>
            <a:off x="1562914" y="2334677"/>
            <a:ext cx="4297334" cy="3491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President’s 2017/2018 Budget request:</a:t>
            </a:r>
          </a:p>
        </p:txBody>
      </p:sp>
      <p:sp>
        <p:nvSpPr>
          <p:cNvPr id="220" name="Shape 220"/>
          <p:cNvSpPr/>
          <p:nvPr/>
        </p:nvSpPr>
        <p:spPr>
          <a:xfrm>
            <a:off x="169664" y="3705820"/>
            <a:ext cx="8929025" cy="660797"/>
          </a:xfrm>
          <a:prstGeom prst="rect">
            <a:avLst/>
          </a:prstGeom>
          <a:ln w="63500">
            <a:solidFill>
              <a:srgbClr val="FF0000"/>
            </a:solidFill>
            <a:miter lim="400000"/>
          </a:ln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941" y="65890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2" y="6484345"/>
            <a:ext cx="5752353" cy="369332"/>
          </a:xfrm>
          <a:prstGeom prst="rect">
            <a:avLst/>
          </a:prstGeom>
          <a:solidFill>
            <a:srgbClr val="FFFFFF"/>
          </a:solidFill>
          <a:effectLst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3506841"/>
      </p:ext>
    </p:extLst>
  </p:cSld>
  <p:clrMapOvr>
    <a:masterClrMapping/>
  </p:clrMapOvr>
  <p:transition xmlns:p14="http://schemas.microsoft.com/office/powerpoint/2010/main" spd="slow" advTm="11749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  <p:bldP spid="2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2.1|0.8|0.5|4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.6|0.4|1|2.7|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1538</TotalTime>
  <Words>1217</Words>
  <Application>Microsoft Macintosh PowerPoint</Application>
  <PresentationFormat>On-screen Show (4:3)</PresentationFormat>
  <Paragraphs>249</Paragraphs>
  <Slides>18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Equation</vt:lpstr>
      <vt:lpstr>PREXII/CREX Update:  Neutron Skin Measurements of 208Pb and 48Ca through Parity Violation in Electron Scattering</vt:lpstr>
      <vt:lpstr>Introduction</vt:lpstr>
      <vt:lpstr>Introduction</vt:lpstr>
      <vt:lpstr>Introduction</vt:lpstr>
      <vt:lpstr>Introduction</vt:lpstr>
      <vt:lpstr>PREX I Result</vt:lpstr>
      <vt:lpstr>PREX I Result</vt:lpstr>
      <vt:lpstr>PREXII and CREX</vt:lpstr>
      <vt:lpstr>PowerPoint Presentation</vt:lpstr>
      <vt:lpstr>PREXII/CREX systematic budget</vt:lpstr>
      <vt:lpstr>Experiment configuration</vt:lpstr>
      <vt:lpstr>Experiment configuration</vt:lpstr>
      <vt:lpstr>ERR Updates</vt:lpstr>
      <vt:lpstr>Scattering chamber</vt:lpstr>
      <vt:lpstr>Septum magnet requirements</vt:lpstr>
      <vt:lpstr>Shielding</vt:lpstr>
      <vt:lpstr>Fringe fields</vt:lpstr>
      <vt:lpstr>Summary</vt:lpstr>
    </vt:vector>
  </TitlesOfParts>
  <Company>SNU/RIKEN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PREXII/CREX:  Neutron Density Measurement through Parity Violation in Electron Scattering</dc:title>
  <dc:creator>Sanghwa Park</dc:creator>
  <cp:lastModifiedBy>Sanghwa Park</cp:lastModifiedBy>
  <cp:revision>165</cp:revision>
  <dcterms:created xsi:type="dcterms:W3CDTF">2017-06-18T00:19:30Z</dcterms:created>
  <dcterms:modified xsi:type="dcterms:W3CDTF">2017-06-22T17:32:00Z</dcterms:modified>
</cp:coreProperties>
</file>